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28"/>
  </p:notesMasterIdLst>
  <p:sldIdLst>
    <p:sldId id="407" r:id="rId5"/>
    <p:sldId id="258" r:id="rId6"/>
    <p:sldId id="308" r:id="rId7"/>
    <p:sldId id="341" r:id="rId8"/>
    <p:sldId id="318" r:id="rId9"/>
    <p:sldId id="355" r:id="rId10"/>
    <p:sldId id="424" r:id="rId11"/>
    <p:sldId id="414" r:id="rId12"/>
    <p:sldId id="375" r:id="rId13"/>
    <p:sldId id="324" r:id="rId14"/>
    <p:sldId id="339" r:id="rId15"/>
    <p:sldId id="371" r:id="rId16"/>
    <p:sldId id="404" r:id="rId17"/>
    <p:sldId id="378" r:id="rId18"/>
    <p:sldId id="388" r:id="rId19"/>
    <p:sldId id="416" r:id="rId20"/>
    <p:sldId id="418" r:id="rId21"/>
    <p:sldId id="419" r:id="rId22"/>
    <p:sldId id="422" r:id="rId23"/>
    <p:sldId id="410" r:id="rId24"/>
    <p:sldId id="411" r:id="rId25"/>
    <p:sldId id="278" r:id="rId26"/>
    <p:sldId id="413"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6E7A"/>
    <a:srgbClr val="7DA7D9"/>
    <a:srgbClr val="CFEAF1"/>
    <a:srgbClr val="7CBCD8"/>
    <a:srgbClr val="A1C2E5"/>
    <a:srgbClr val="33CC33"/>
    <a:srgbClr val="C0504C"/>
    <a:srgbClr val="DDDDD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5378B-9F5A-410C-83DB-190278269534}" v="45" dt="2023-01-23T08:00:47.002"/>
    <p1510:client id="{2BB0EB94-7895-D25F-944F-673E76169436}" v="435" dt="2023-01-31T14:55:52.244"/>
    <p1510:client id="{31AFC0A2-4B0F-44D4-BAA1-44D661AD81BF}" v="87" dt="2023-01-23T12:47:54.897"/>
    <p1510:client id="{889F8F4C-EFA2-D7A9-674E-3C91E074286A}" v="156" dt="2023-01-31T18:14:24.083"/>
    <p1510:client id="{9AF9751A-6B1E-860C-CEB7-DC11841ECDBE}" v="324" dt="2023-01-30T19:08:29.351"/>
    <p1510:client id="{C2EED363-609B-B0A0-1743-C8B8B2C11D21}" v="697" dt="2023-01-30T21:41:31.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8249" autoAdjust="0"/>
  </p:normalViewPr>
  <p:slideViewPr>
    <p:cSldViewPr snapToGrid="0">
      <p:cViewPr varScale="1">
        <p:scale>
          <a:sx n="97" d="100"/>
          <a:sy n="97" d="100"/>
        </p:scale>
        <p:origin x="11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3.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3.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C4AEE-761A-4146-9997-1A22A9E6737D}"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895CA3CF-2FE7-4702-9942-451C0392F7FB}">
      <dgm:prSet/>
      <dgm:spPr/>
      <dgm:t>
        <a:bodyPr/>
        <a:lstStyle/>
        <a:p>
          <a:r>
            <a:rPr lang="en-US" dirty="0"/>
            <a:t>Distinguish Between the Traditional and Backward Design</a:t>
          </a:r>
        </a:p>
      </dgm:t>
    </dgm:pt>
    <dgm:pt modelId="{A9B4BDD9-ECE3-425C-B655-555C05A7A9B6}" type="parTrans" cxnId="{6165E0EA-68C7-416C-AEFB-E87A5AA2506B}">
      <dgm:prSet/>
      <dgm:spPr/>
      <dgm:t>
        <a:bodyPr/>
        <a:lstStyle/>
        <a:p>
          <a:endParaRPr lang="en-US"/>
        </a:p>
      </dgm:t>
    </dgm:pt>
    <dgm:pt modelId="{F532A973-E438-4F26-8AFE-1AD84F6671AF}" type="sibTrans" cxnId="{6165E0EA-68C7-416C-AEFB-E87A5AA2506B}">
      <dgm:prSet phldrT="1" phldr="0"/>
      <dgm:spPr/>
      <dgm:t>
        <a:bodyPr/>
        <a:lstStyle/>
        <a:p>
          <a:r>
            <a:rPr lang="en-US"/>
            <a:t>1</a:t>
          </a:r>
        </a:p>
      </dgm:t>
    </dgm:pt>
    <dgm:pt modelId="{90094950-9243-4F94-B775-6F0BA76C9BD8}">
      <dgm:prSet/>
      <dgm:spPr/>
      <dgm:t>
        <a:bodyPr/>
        <a:lstStyle/>
        <a:p>
          <a:r>
            <a:rPr lang="en-US" dirty="0"/>
            <a:t>Explain the Benefits of the Backward Design</a:t>
          </a:r>
        </a:p>
      </dgm:t>
    </dgm:pt>
    <dgm:pt modelId="{562A0234-D37B-4143-9404-B9148241123E}" type="parTrans" cxnId="{5E3D349F-626E-4878-9CA0-B45B4EEC9C97}">
      <dgm:prSet/>
      <dgm:spPr/>
      <dgm:t>
        <a:bodyPr/>
        <a:lstStyle/>
        <a:p>
          <a:endParaRPr lang="en-US"/>
        </a:p>
      </dgm:t>
    </dgm:pt>
    <dgm:pt modelId="{DD6B84A8-A982-4117-BCA1-174B024FBFC4}" type="sibTrans" cxnId="{5E3D349F-626E-4878-9CA0-B45B4EEC9C97}">
      <dgm:prSet phldrT="2" phldr="0"/>
      <dgm:spPr/>
      <dgm:t>
        <a:bodyPr/>
        <a:lstStyle/>
        <a:p>
          <a:r>
            <a:rPr lang="en-US"/>
            <a:t>2</a:t>
          </a:r>
        </a:p>
      </dgm:t>
    </dgm:pt>
    <dgm:pt modelId="{312D031E-F084-4613-8339-711776BF1F93}">
      <dgm:prSet/>
      <dgm:spPr/>
      <dgm:t>
        <a:bodyPr/>
        <a:lstStyle/>
        <a:p>
          <a:r>
            <a:rPr lang="en-US" dirty="0"/>
            <a:t>Identify the 3 Steps of the Backward Design Process</a:t>
          </a:r>
        </a:p>
      </dgm:t>
    </dgm:pt>
    <dgm:pt modelId="{20240A56-5F1C-46CA-B6AD-C85DDB8A3D81}" type="parTrans" cxnId="{559E388C-6C92-4B1E-8E44-B1FD55C0DB6C}">
      <dgm:prSet/>
      <dgm:spPr/>
      <dgm:t>
        <a:bodyPr/>
        <a:lstStyle/>
        <a:p>
          <a:endParaRPr lang="en-US"/>
        </a:p>
      </dgm:t>
    </dgm:pt>
    <dgm:pt modelId="{BD593E83-CCE3-4BE5-B06D-D5F28014A1AE}" type="sibTrans" cxnId="{559E388C-6C92-4B1E-8E44-B1FD55C0DB6C}">
      <dgm:prSet phldrT="3" phldr="0"/>
      <dgm:spPr/>
      <dgm:t>
        <a:bodyPr/>
        <a:lstStyle/>
        <a:p>
          <a:r>
            <a:rPr lang="en-US"/>
            <a:t>3</a:t>
          </a:r>
        </a:p>
      </dgm:t>
    </dgm:pt>
    <dgm:pt modelId="{B547D759-8BA9-47E0-B7CF-05924C06A3E4}">
      <dgm:prSet/>
      <dgm:spPr/>
      <dgm:t>
        <a:bodyPr/>
        <a:lstStyle/>
        <a:p>
          <a:r>
            <a:rPr lang="en-US" dirty="0"/>
            <a:t>Use the Backward Design Template</a:t>
          </a:r>
        </a:p>
      </dgm:t>
    </dgm:pt>
    <dgm:pt modelId="{AFE47411-7A72-4BD5-B5EE-778264E9B376}" type="parTrans" cxnId="{3732C506-5324-4D60-B869-299696A81A23}">
      <dgm:prSet/>
      <dgm:spPr/>
      <dgm:t>
        <a:bodyPr/>
        <a:lstStyle/>
        <a:p>
          <a:endParaRPr lang="en-US"/>
        </a:p>
      </dgm:t>
    </dgm:pt>
    <dgm:pt modelId="{FC8341E6-0F70-4144-9FD5-5955455BF174}" type="sibTrans" cxnId="{3732C506-5324-4D60-B869-299696A81A23}">
      <dgm:prSet phldrT="4" phldr="0"/>
      <dgm:spPr/>
      <dgm:t>
        <a:bodyPr/>
        <a:lstStyle/>
        <a:p>
          <a:r>
            <a:rPr lang="en-US"/>
            <a:t>4</a:t>
          </a:r>
        </a:p>
      </dgm:t>
    </dgm:pt>
    <dgm:pt modelId="{3491BF5F-D345-458F-B7B7-D08F0013FC1A}" type="pres">
      <dgm:prSet presAssocID="{DE0C4AEE-761A-4146-9997-1A22A9E6737D}" presName="Name0" presStyleCnt="0">
        <dgm:presLayoutVars>
          <dgm:animLvl val="lvl"/>
          <dgm:resizeHandles val="exact"/>
        </dgm:presLayoutVars>
      </dgm:prSet>
      <dgm:spPr/>
    </dgm:pt>
    <dgm:pt modelId="{1280A3DB-6C60-4ABA-B5CA-73595FA87121}" type="pres">
      <dgm:prSet presAssocID="{895CA3CF-2FE7-4702-9942-451C0392F7FB}" presName="compositeNode" presStyleCnt="0">
        <dgm:presLayoutVars>
          <dgm:bulletEnabled val="1"/>
        </dgm:presLayoutVars>
      </dgm:prSet>
      <dgm:spPr/>
    </dgm:pt>
    <dgm:pt modelId="{8677217F-9978-43EB-83B1-30606D35ECCC}" type="pres">
      <dgm:prSet presAssocID="{895CA3CF-2FE7-4702-9942-451C0392F7FB}" presName="bgRect" presStyleLbl="bgAccFollowNode1" presStyleIdx="0" presStyleCnt="4"/>
      <dgm:spPr/>
    </dgm:pt>
    <dgm:pt modelId="{F4D70976-7983-483F-BF8C-87F199C3015F}" type="pres">
      <dgm:prSet presAssocID="{F532A973-E438-4F26-8AFE-1AD84F6671AF}" presName="sibTransNodeCircle" presStyleLbl="alignNode1" presStyleIdx="0" presStyleCnt="8">
        <dgm:presLayoutVars>
          <dgm:chMax val="0"/>
          <dgm:bulletEnabled/>
        </dgm:presLayoutVars>
      </dgm:prSet>
      <dgm:spPr/>
    </dgm:pt>
    <dgm:pt modelId="{48B38AAA-2501-4FF7-8FD0-4134ADE98779}" type="pres">
      <dgm:prSet presAssocID="{895CA3CF-2FE7-4702-9942-451C0392F7FB}" presName="bottomLine" presStyleLbl="alignNode1" presStyleIdx="1" presStyleCnt="8">
        <dgm:presLayoutVars/>
      </dgm:prSet>
      <dgm:spPr/>
    </dgm:pt>
    <dgm:pt modelId="{7C88E2AE-1778-4FF2-ADBC-5FBD9357E346}" type="pres">
      <dgm:prSet presAssocID="{895CA3CF-2FE7-4702-9942-451C0392F7FB}" presName="nodeText" presStyleLbl="bgAccFollowNode1" presStyleIdx="0" presStyleCnt="4">
        <dgm:presLayoutVars>
          <dgm:bulletEnabled val="1"/>
        </dgm:presLayoutVars>
      </dgm:prSet>
      <dgm:spPr/>
    </dgm:pt>
    <dgm:pt modelId="{B4F13E64-EE80-41B8-86A4-114A25C5C268}" type="pres">
      <dgm:prSet presAssocID="{F532A973-E438-4F26-8AFE-1AD84F6671AF}" presName="sibTrans" presStyleCnt="0"/>
      <dgm:spPr/>
    </dgm:pt>
    <dgm:pt modelId="{E9DFF1E0-0C84-4B38-8B52-BA7B449250C5}" type="pres">
      <dgm:prSet presAssocID="{90094950-9243-4F94-B775-6F0BA76C9BD8}" presName="compositeNode" presStyleCnt="0">
        <dgm:presLayoutVars>
          <dgm:bulletEnabled val="1"/>
        </dgm:presLayoutVars>
      </dgm:prSet>
      <dgm:spPr/>
    </dgm:pt>
    <dgm:pt modelId="{8F008210-BA36-4BE8-973A-35ED70FAC24F}" type="pres">
      <dgm:prSet presAssocID="{90094950-9243-4F94-B775-6F0BA76C9BD8}" presName="bgRect" presStyleLbl="bgAccFollowNode1" presStyleIdx="1" presStyleCnt="4"/>
      <dgm:spPr/>
    </dgm:pt>
    <dgm:pt modelId="{CC835F7D-4463-49F3-B104-C966AE8A0947}" type="pres">
      <dgm:prSet presAssocID="{DD6B84A8-A982-4117-BCA1-174B024FBFC4}" presName="sibTransNodeCircle" presStyleLbl="alignNode1" presStyleIdx="2" presStyleCnt="8">
        <dgm:presLayoutVars>
          <dgm:chMax val="0"/>
          <dgm:bulletEnabled/>
        </dgm:presLayoutVars>
      </dgm:prSet>
      <dgm:spPr/>
    </dgm:pt>
    <dgm:pt modelId="{F6FFC009-AD6D-46AB-978C-498CD6359870}" type="pres">
      <dgm:prSet presAssocID="{90094950-9243-4F94-B775-6F0BA76C9BD8}" presName="bottomLine" presStyleLbl="alignNode1" presStyleIdx="3" presStyleCnt="8">
        <dgm:presLayoutVars/>
      </dgm:prSet>
      <dgm:spPr/>
    </dgm:pt>
    <dgm:pt modelId="{F0F7F5C9-4049-4D3F-AA64-BDBC500A71D3}" type="pres">
      <dgm:prSet presAssocID="{90094950-9243-4F94-B775-6F0BA76C9BD8}" presName="nodeText" presStyleLbl="bgAccFollowNode1" presStyleIdx="1" presStyleCnt="4">
        <dgm:presLayoutVars>
          <dgm:bulletEnabled val="1"/>
        </dgm:presLayoutVars>
      </dgm:prSet>
      <dgm:spPr/>
    </dgm:pt>
    <dgm:pt modelId="{0BEB9341-6BD4-44B2-A035-FC004D70FBAC}" type="pres">
      <dgm:prSet presAssocID="{DD6B84A8-A982-4117-BCA1-174B024FBFC4}" presName="sibTrans" presStyleCnt="0"/>
      <dgm:spPr/>
    </dgm:pt>
    <dgm:pt modelId="{8CD82506-8793-4078-A842-1F1C604F2D12}" type="pres">
      <dgm:prSet presAssocID="{312D031E-F084-4613-8339-711776BF1F93}" presName="compositeNode" presStyleCnt="0">
        <dgm:presLayoutVars>
          <dgm:bulletEnabled val="1"/>
        </dgm:presLayoutVars>
      </dgm:prSet>
      <dgm:spPr/>
    </dgm:pt>
    <dgm:pt modelId="{C8F8C934-DFF3-4B76-B3BB-11770B535F86}" type="pres">
      <dgm:prSet presAssocID="{312D031E-F084-4613-8339-711776BF1F93}" presName="bgRect" presStyleLbl="bgAccFollowNode1" presStyleIdx="2" presStyleCnt="4"/>
      <dgm:spPr/>
    </dgm:pt>
    <dgm:pt modelId="{9CE88448-9960-446F-889C-8EB19E4E63BB}" type="pres">
      <dgm:prSet presAssocID="{BD593E83-CCE3-4BE5-B06D-D5F28014A1AE}" presName="sibTransNodeCircle" presStyleLbl="alignNode1" presStyleIdx="4" presStyleCnt="8">
        <dgm:presLayoutVars>
          <dgm:chMax val="0"/>
          <dgm:bulletEnabled/>
        </dgm:presLayoutVars>
      </dgm:prSet>
      <dgm:spPr/>
    </dgm:pt>
    <dgm:pt modelId="{705C9D46-BEE0-4598-90F2-FCD94A98E07D}" type="pres">
      <dgm:prSet presAssocID="{312D031E-F084-4613-8339-711776BF1F93}" presName="bottomLine" presStyleLbl="alignNode1" presStyleIdx="5" presStyleCnt="8">
        <dgm:presLayoutVars/>
      </dgm:prSet>
      <dgm:spPr/>
    </dgm:pt>
    <dgm:pt modelId="{29A81B2F-975B-455D-9241-8F8EC588F573}" type="pres">
      <dgm:prSet presAssocID="{312D031E-F084-4613-8339-711776BF1F93}" presName="nodeText" presStyleLbl="bgAccFollowNode1" presStyleIdx="2" presStyleCnt="4">
        <dgm:presLayoutVars>
          <dgm:bulletEnabled val="1"/>
        </dgm:presLayoutVars>
      </dgm:prSet>
      <dgm:spPr/>
    </dgm:pt>
    <dgm:pt modelId="{4A92592A-C923-4CEF-9371-0AEE371EBA89}" type="pres">
      <dgm:prSet presAssocID="{BD593E83-CCE3-4BE5-B06D-D5F28014A1AE}" presName="sibTrans" presStyleCnt="0"/>
      <dgm:spPr/>
    </dgm:pt>
    <dgm:pt modelId="{5D2AF55F-E0DD-4B5A-976A-4EF3382A3803}" type="pres">
      <dgm:prSet presAssocID="{B547D759-8BA9-47E0-B7CF-05924C06A3E4}" presName="compositeNode" presStyleCnt="0">
        <dgm:presLayoutVars>
          <dgm:bulletEnabled val="1"/>
        </dgm:presLayoutVars>
      </dgm:prSet>
      <dgm:spPr/>
    </dgm:pt>
    <dgm:pt modelId="{DA5AC4F7-0F6D-427F-94EE-47379C92D030}" type="pres">
      <dgm:prSet presAssocID="{B547D759-8BA9-47E0-B7CF-05924C06A3E4}" presName="bgRect" presStyleLbl="bgAccFollowNode1" presStyleIdx="3" presStyleCnt="4"/>
      <dgm:spPr/>
    </dgm:pt>
    <dgm:pt modelId="{589194A1-72D9-4109-9C65-C20CE57D4077}" type="pres">
      <dgm:prSet presAssocID="{FC8341E6-0F70-4144-9FD5-5955455BF174}" presName="sibTransNodeCircle" presStyleLbl="alignNode1" presStyleIdx="6" presStyleCnt="8">
        <dgm:presLayoutVars>
          <dgm:chMax val="0"/>
          <dgm:bulletEnabled/>
        </dgm:presLayoutVars>
      </dgm:prSet>
      <dgm:spPr/>
    </dgm:pt>
    <dgm:pt modelId="{710AF7ED-2A98-44B8-98A5-80302D239097}" type="pres">
      <dgm:prSet presAssocID="{B547D759-8BA9-47E0-B7CF-05924C06A3E4}" presName="bottomLine" presStyleLbl="alignNode1" presStyleIdx="7" presStyleCnt="8">
        <dgm:presLayoutVars/>
      </dgm:prSet>
      <dgm:spPr/>
    </dgm:pt>
    <dgm:pt modelId="{D641DB75-89FF-4611-B423-DA31F60F3606}" type="pres">
      <dgm:prSet presAssocID="{B547D759-8BA9-47E0-B7CF-05924C06A3E4}" presName="nodeText" presStyleLbl="bgAccFollowNode1" presStyleIdx="3" presStyleCnt="4">
        <dgm:presLayoutVars>
          <dgm:bulletEnabled val="1"/>
        </dgm:presLayoutVars>
      </dgm:prSet>
      <dgm:spPr/>
    </dgm:pt>
  </dgm:ptLst>
  <dgm:cxnLst>
    <dgm:cxn modelId="{3732C506-5324-4D60-B869-299696A81A23}" srcId="{DE0C4AEE-761A-4146-9997-1A22A9E6737D}" destId="{B547D759-8BA9-47E0-B7CF-05924C06A3E4}" srcOrd="3" destOrd="0" parTransId="{AFE47411-7A72-4BD5-B5EE-778264E9B376}" sibTransId="{FC8341E6-0F70-4144-9FD5-5955455BF174}"/>
    <dgm:cxn modelId="{AA7D682B-0BB2-407A-AE9E-7342E586F59A}" type="presOf" srcId="{312D031E-F084-4613-8339-711776BF1F93}" destId="{29A81B2F-975B-455D-9241-8F8EC588F573}" srcOrd="1" destOrd="0" presId="urn:microsoft.com/office/officeart/2016/7/layout/BasicLinearProcessNumbered"/>
    <dgm:cxn modelId="{F031A42F-D597-4892-8FA4-FC5507932A3C}" type="presOf" srcId="{90094950-9243-4F94-B775-6F0BA76C9BD8}" destId="{F0F7F5C9-4049-4D3F-AA64-BDBC500A71D3}" srcOrd="1" destOrd="0" presId="urn:microsoft.com/office/officeart/2016/7/layout/BasicLinearProcessNumbered"/>
    <dgm:cxn modelId="{25B3433B-9B66-43C9-8C1E-CF07C1143105}" type="presOf" srcId="{B547D759-8BA9-47E0-B7CF-05924C06A3E4}" destId="{DA5AC4F7-0F6D-427F-94EE-47379C92D030}" srcOrd="0" destOrd="0" presId="urn:microsoft.com/office/officeart/2016/7/layout/BasicLinearProcessNumbered"/>
    <dgm:cxn modelId="{578C3C5C-4DA6-48DC-A6F9-A840AF08C3DD}" type="presOf" srcId="{895CA3CF-2FE7-4702-9942-451C0392F7FB}" destId="{7C88E2AE-1778-4FF2-ADBC-5FBD9357E346}" srcOrd="1" destOrd="0" presId="urn:microsoft.com/office/officeart/2016/7/layout/BasicLinearProcessNumbered"/>
    <dgm:cxn modelId="{43081063-24FA-4B4D-BCC7-0CA9C4F9EA7A}" type="presOf" srcId="{DE0C4AEE-761A-4146-9997-1A22A9E6737D}" destId="{3491BF5F-D345-458F-B7B7-D08F0013FC1A}" srcOrd="0" destOrd="0" presId="urn:microsoft.com/office/officeart/2016/7/layout/BasicLinearProcessNumbered"/>
    <dgm:cxn modelId="{0E41554A-7126-4A26-86A3-C3E637F568DC}" type="presOf" srcId="{B547D759-8BA9-47E0-B7CF-05924C06A3E4}" destId="{D641DB75-89FF-4611-B423-DA31F60F3606}" srcOrd="1" destOrd="0" presId="urn:microsoft.com/office/officeart/2016/7/layout/BasicLinearProcessNumbered"/>
    <dgm:cxn modelId="{CCC17551-F329-4401-92AB-01E3D49DCE9F}" type="presOf" srcId="{312D031E-F084-4613-8339-711776BF1F93}" destId="{C8F8C934-DFF3-4B76-B3BB-11770B535F86}" srcOrd="0" destOrd="0" presId="urn:microsoft.com/office/officeart/2016/7/layout/BasicLinearProcessNumbered"/>
    <dgm:cxn modelId="{559E388C-6C92-4B1E-8E44-B1FD55C0DB6C}" srcId="{DE0C4AEE-761A-4146-9997-1A22A9E6737D}" destId="{312D031E-F084-4613-8339-711776BF1F93}" srcOrd="2" destOrd="0" parTransId="{20240A56-5F1C-46CA-B6AD-C85DDB8A3D81}" sibTransId="{BD593E83-CCE3-4BE5-B06D-D5F28014A1AE}"/>
    <dgm:cxn modelId="{EE2C5491-3F17-49A0-948E-0F66C36ED889}" type="presOf" srcId="{90094950-9243-4F94-B775-6F0BA76C9BD8}" destId="{8F008210-BA36-4BE8-973A-35ED70FAC24F}" srcOrd="0" destOrd="0" presId="urn:microsoft.com/office/officeart/2016/7/layout/BasicLinearProcessNumbered"/>
    <dgm:cxn modelId="{4E9B179B-D77A-468A-B4DC-DEBDC84A867B}" type="presOf" srcId="{FC8341E6-0F70-4144-9FD5-5955455BF174}" destId="{589194A1-72D9-4109-9C65-C20CE57D4077}" srcOrd="0" destOrd="0" presId="urn:microsoft.com/office/officeart/2016/7/layout/BasicLinearProcessNumbered"/>
    <dgm:cxn modelId="{5E3D349F-626E-4878-9CA0-B45B4EEC9C97}" srcId="{DE0C4AEE-761A-4146-9997-1A22A9E6737D}" destId="{90094950-9243-4F94-B775-6F0BA76C9BD8}" srcOrd="1" destOrd="0" parTransId="{562A0234-D37B-4143-9404-B9148241123E}" sibTransId="{DD6B84A8-A982-4117-BCA1-174B024FBFC4}"/>
    <dgm:cxn modelId="{38B7B6C7-30DF-4743-A1C7-03045069F483}" type="presOf" srcId="{DD6B84A8-A982-4117-BCA1-174B024FBFC4}" destId="{CC835F7D-4463-49F3-B104-C966AE8A0947}" srcOrd="0" destOrd="0" presId="urn:microsoft.com/office/officeart/2016/7/layout/BasicLinearProcessNumbered"/>
    <dgm:cxn modelId="{E953FDD3-80C2-4D42-80D6-1A51C7A291F0}" type="presOf" srcId="{BD593E83-CCE3-4BE5-B06D-D5F28014A1AE}" destId="{9CE88448-9960-446F-889C-8EB19E4E63BB}" srcOrd="0" destOrd="0" presId="urn:microsoft.com/office/officeart/2016/7/layout/BasicLinearProcessNumbered"/>
    <dgm:cxn modelId="{37E5B2DD-9618-4F07-AB30-75426F0C0846}" type="presOf" srcId="{895CA3CF-2FE7-4702-9942-451C0392F7FB}" destId="{8677217F-9978-43EB-83B1-30606D35ECCC}" srcOrd="0" destOrd="0" presId="urn:microsoft.com/office/officeart/2016/7/layout/BasicLinearProcessNumbered"/>
    <dgm:cxn modelId="{4DC245E4-B7A2-4AA6-8D81-624ED2961910}" type="presOf" srcId="{F532A973-E438-4F26-8AFE-1AD84F6671AF}" destId="{F4D70976-7983-483F-BF8C-87F199C3015F}" srcOrd="0" destOrd="0" presId="urn:microsoft.com/office/officeart/2016/7/layout/BasicLinearProcessNumbered"/>
    <dgm:cxn modelId="{6165E0EA-68C7-416C-AEFB-E87A5AA2506B}" srcId="{DE0C4AEE-761A-4146-9997-1A22A9E6737D}" destId="{895CA3CF-2FE7-4702-9942-451C0392F7FB}" srcOrd="0" destOrd="0" parTransId="{A9B4BDD9-ECE3-425C-B655-555C05A7A9B6}" sibTransId="{F532A973-E438-4F26-8AFE-1AD84F6671AF}"/>
    <dgm:cxn modelId="{369871DA-97CE-4905-9C57-562FF65FA429}" type="presParOf" srcId="{3491BF5F-D345-458F-B7B7-D08F0013FC1A}" destId="{1280A3DB-6C60-4ABA-B5CA-73595FA87121}" srcOrd="0" destOrd="0" presId="urn:microsoft.com/office/officeart/2016/7/layout/BasicLinearProcessNumbered"/>
    <dgm:cxn modelId="{4AF3D7C4-40EE-4051-A865-EDF776F2A621}" type="presParOf" srcId="{1280A3DB-6C60-4ABA-B5CA-73595FA87121}" destId="{8677217F-9978-43EB-83B1-30606D35ECCC}" srcOrd="0" destOrd="0" presId="urn:microsoft.com/office/officeart/2016/7/layout/BasicLinearProcessNumbered"/>
    <dgm:cxn modelId="{FA8A18F3-076A-45D5-8EE9-CA3959E8BBD6}" type="presParOf" srcId="{1280A3DB-6C60-4ABA-B5CA-73595FA87121}" destId="{F4D70976-7983-483F-BF8C-87F199C3015F}" srcOrd="1" destOrd="0" presId="urn:microsoft.com/office/officeart/2016/7/layout/BasicLinearProcessNumbered"/>
    <dgm:cxn modelId="{55ADD031-7F60-424E-AD6F-F99C446D48E4}" type="presParOf" srcId="{1280A3DB-6C60-4ABA-B5CA-73595FA87121}" destId="{48B38AAA-2501-4FF7-8FD0-4134ADE98779}" srcOrd="2" destOrd="0" presId="urn:microsoft.com/office/officeart/2016/7/layout/BasicLinearProcessNumbered"/>
    <dgm:cxn modelId="{5225C370-D512-4EBF-B617-3BDC8F55F71D}" type="presParOf" srcId="{1280A3DB-6C60-4ABA-B5CA-73595FA87121}" destId="{7C88E2AE-1778-4FF2-ADBC-5FBD9357E346}" srcOrd="3" destOrd="0" presId="urn:microsoft.com/office/officeart/2016/7/layout/BasicLinearProcessNumbered"/>
    <dgm:cxn modelId="{ABA08B56-4A89-4B4C-A8BF-2CE96259353F}" type="presParOf" srcId="{3491BF5F-D345-458F-B7B7-D08F0013FC1A}" destId="{B4F13E64-EE80-41B8-86A4-114A25C5C268}" srcOrd="1" destOrd="0" presId="urn:microsoft.com/office/officeart/2016/7/layout/BasicLinearProcessNumbered"/>
    <dgm:cxn modelId="{A97525DA-8F97-47AC-BB29-B1D7897BEED7}" type="presParOf" srcId="{3491BF5F-D345-458F-B7B7-D08F0013FC1A}" destId="{E9DFF1E0-0C84-4B38-8B52-BA7B449250C5}" srcOrd="2" destOrd="0" presId="urn:microsoft.com/office/officeart/2016/7/layout/BasicLinearProcessNumbered"/>
    <dgm:cxn modelId="{B02B0281-8A4F-4C90-9D5A-4BFEDB72B6B0}" type="presParOf" srcId="{E9DFF1E0-0C84-4B38-8B52-BA7B449250C5}" destId="{8F008210-BA36-4BE8-973A-35ED70FAC24F}" srcOrd="0" destOrd="0" presId="urn:microsoft.com/office/officeart/2016/7/layout/BasicLinearProcessNumbered"/>
    <dgm:cxn modelId="{00C88F13-B15E-4D3C-960E-14BA92D9D630}" type="presParOf" srcId="{E9DFF1E0-0C84-4B38-8B52-BA7B449250C5}" destId="{CC835F7D-4463-49F3-B104-C966AE8A0947}" srcOrd="1" destOrd="0" presId="urn:microsoft.com/office/officeart/2016/7/layout/BasicLinearProcessNumbered"/>
    <dgm:cxn modelId="{F9E53394-1CBE-43FD-BD12-3E45E46B183E}" type="presParOf" srcId="{E9DFF1E0-0C84-4B38-8B52-BA7B449250C5}" destId="{F6FFC009-AD6D-46AB-978C-498CD6359870}" srcOrd="2" destOrd="0" presId="urn:microsoft.com/office/officeart/2016/7/layout/BasicLinearProcessNumbered"/>
    <dgm:cxn modelId="{9EF81896-9423-4812-B791-3535EAB2564E}" type="presParOf" srcId="{E9DFF1E0-0C84-4B38-8B52-BA7B449250C5}" destId="{F0F7F5C9-4049-4D3F-AA64-BDBC500A71D3}" srcOrd="3" destOrd="0" presId="urn:microsoft.com/office/officeart/2016/7/layout/BasicLinearProcessNumbered"/>
    <dgm:cxn modelId="{6348CF96-B170-4BE0-9A70-60252AF6CE63}" type="presParOf" srcId="{3491BF5F-D345-458F-B7B7-D08F0013FC1A}" destId="{0BEB9341-6BD4-44B2-A035-FC004D70FBAC}" srcOrd="3" destOrd="0" presId="urn:microsoft.com/office/officeart/2016/7/layout/BasicLinearProcessNumbered"/>
    <dgm:cxn modelId="{0A39A552-16FC-4DA3-B90D-C675F4E15736}" type="presParOf" srcId="{3491BF5F-D345-458F-B7B7-D08F0013FC1A}" destId="{8CD82506-8793-4078-A842-1F1C604F2D12}" srcOrd="4" destOrd="0" presId="urn:microsoft.com/office/officeart/2016/7/layout/BasicLinearProcessNumbered"/>
    <dgm:cxn modelId="{586E0F42-8355-46C2-890A-ACF39CEC36D5}" type="presParOf" srcId="{8CD82506-8793-4078-A842-1F1C604F2D12}" destId="{C8F8C934-DFF3-4B76-B3BB-11770B535F86}" srcOrd="0" destOrd="0" presId="urn:microsoft.com/office/officeart/2016/7/layout/BasicLinearProcessNumbered"/>
    <dgm:cxn modelId="{07C3CB7A-8DC2-4923-840A-501DE540A49B}" type="presParOf" srcId="{8CD82506-8793-4078-A842-1F1C604F2D12}" destId="{9CE88448-9960-446F-889C-8EB19E4E63BB}" srcOrd="1" destOrd="0" presId="urn:microsoft.com/office/officeart/2016/7/layout/BasicLinearProcessNumbered"/>
    <dgm:cxn modelId="{94C2DE12-D662-4889-9693-FA1D35452211}" type="presParOf" srcId="{8CD82506-8793-4078-A842-1F1C604F2D12}" destId="{705C9D46-BEE0-4598-90F2-FCD94A98E07D}" srcOrd="2" destOrd="0" presId="urn:microsoft.com/office/officeart/2016/7/layout/BasicLinearProcessNumbered"/>
    <dgm:cxn modelId="{9207B65C-388D-4BDA-BDE3-4DE6A37796D3}" type="presParOf" srcId="{8CD82506-8793-4078-A842-1F1C604F2D12}" destId="{29A81B2F-975B-455D-9241-8F8EC588F573}" srcOrd="3" destOrd="0" presId="urn:microsoft.com/office/officeart/2016/7/layout/BasicLinearProcessNumbered"/>
    <dgm:cxn modelId="{6F261DF3-0009-4B7B-948B-AE0CB6A35D8B}" type="presParOf" srcId="{3491BF5F-D345-458F-B7B7-D08F0013FC1A}" destId="{4A92592A-C923-4CEF-9371-0AEE371EBA89}" srcOrd="5" destOrd="0" presId="urn:microsoft.com/office/officeart/2016/7/layout/BasicLinearProcessNumbered"/>
    <dgm:cxn modelId="{C95E4893-B90D-497B-919F-1AF93D3020B6}" type="presParOf" srcId="{3491BF5F-D345-458F-B7B7-D08F0013FC1A}" destId="{5D2AF55F-E0DD-4B5A-976A-4EF3382A3803}" srcOrd="6" destOrd="0" presId="urn:microsoft.com/office/officeart/2016/7/layout/BasicLinearProcessNumbered"/>
    <dgm:cxn modelId="{91C56B06-1E7E-4616-895D-72D96C55A997}" type="presParOf" srcId="{5D2AF55F-E0DD-4B5A-976A-4EF3382A3803}" destId="{DA5AC4F7-0F6D-427F-94EE-47379C92D030}" srcOrd="0" destOrd="0" presId="urn:microsoft.com/office/officeart/2016/7/layout/BasicLinearProcessNumbered"/>
    <dgm:cxn modelId="{FAEE5C20-F2D4-47CE-B4F8-25D88D90FD09}" type="presParOf" srcId="{5D2AF55F-E0DD-4B5A-976A-4EF3382A3803}" destId="{589194A1-72D9-4109-9C65-C20CE57D4077}" srcOrd="1" destOrd="0" presId="urn:microsoft.com/office/officeart/2016/7/layout/BasicLinearProcessNumbered"/>
    <dgm:cxn modelId="{2C28FB31-2C75-40B9-B6EB-4C6C2F89B129}" type="presParOf" srcId="{5D2AF55F-E0DD-4B5A-976A-4EF3382A3803}" destId="{710AF7ED-2A98-44B8-98A5-80302D239097}" srcOrd="2" destOrd="0" presId="urn:microsoft.com/office/officeart/2016/7/layout/BasicLinearProcessNumbered"/>
    <dgm:cxn modelId="{C6504753-73A0-460E-8EE7-B2FA5762C875}" type="presParOf" srcId="{5D2AF55F-E0DD-4B5A-976A-4EF3382A3803}" destId="{D641DB75-89FF-4611-B423-DA31F60F360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AE07F-A3C4-4872-84A1-0EA8337AAD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135E62-4DD1-4839-BE38-01648341A619}">
      <dgm:prSet/>
      <dgm:spPr/>
      <dgm:t>
        <a:bodyPr/>
        <a:lstStyle/>
        <a:p>
          <a:pPr>
            <a:lnSpc>
              <a:spcPct val="100000"/>
            </a:lnSpc>
          </a:pPr>
          <a:r>
            <a:rPr lang="en-US" dirty="0"/>
            <a:t>What is sufficient and telling evidence of understanding? </a:t>
          </a:r>
        </a:p>
      </dgm:t>
    </dgm:pt>
    <dgm:pt modelId="{E82F7E0F-6641-41BF-B7E0-6AF7330AC46A}" type="parTrans" cxnId="{28595103-0D67-4968-88F0-EB8FA8E32ED4}">
      <dgm:prSet/>
      <dgm:spPr/>
      <dgm:t>
        <a:bodyPr/>
        <a:lstStyle/>
        <a:p>
          <a:endParaRPr lang="en-US"/>
        </a:p>
      </dgm:t>
    </dgm:pt>
    <dgm:pt modelId="{FE17CFF4-0F12-4A3C-A6D0-392F692E429C}" type="sibTrans" cxnId="{28595103-0D67-4968-88F0-EB8FA8E32ED4}">
      <dgm:prSet/>
      <dgm:spPr/>
      <dgm:t>
        <a:bodyPr/>
        <a:lstStyle/>
        <a:p>
          <a:pPr>
            <a:lnSpc>
              <a:spcPct val="100000"/>
            </a:lnSpc>
          </a:pPr>
          <a:endParaRPr lang="en-US"/>
        </a:p>
      </dgm:t>
    </dgm:pt>
    <dgm:pt modelId="{5A9D1FC0-ABE3-4DA5-AF60-DA4F5C91BEB1}">
      <dgm:prSet/>
      <dgm:spPr/>
      <dgm:t>
        <a:bodyPr/>
        <a:lstStyle/>
        <a:p>
          <a:pPr>
            <a:lnSpc>
              <a:spcPct val="100000"/>
            </a:lnSpc>
          </a:pPr>
          <a:r>
            <a:rPr lang="en-US"/>
            <a:t>What performance tasks should anchor the focus of the unit? </a:t>
          </a:r>
          <a:endParaRPr lang="en-US" dirty="0"/>
        </a:p>
      </dgm:t>
    </dgm:pt>
    <dgm:pt modelId="{A2F0DBAB-E6AA-47A2-8360-85DD86B0484D}" type="parTrans" cxnId="{BCDC794F-264E-4FD7-A354-25B06FCC4999}">
      <dgm:prSet/>
      <dgm:spPr/>
      <dgm:t>
        <a:bodyPr/>
        <a:lstStyle/>
        <a:p>
          <a:endParaRPr lang="en-US"/>
        </a:p>
      </dgm:t>
    </dgm:pt>
    <dgm:pt modelId="{E8B3F046-931D-4F2B-AD85-A8CFFD6293D4}" type="sibTrans" cxnId="{BCDC794F-264E-4FD7-A354-25B06FCC4999}">
      <dgm:prSet/>
      <dgm:spPr/>
      <dgm:t>
        <a:bodyPr/>
        <a:lstStyle/>
        <a:p>
          <a:pPr>
            <a:lnSpc>
              <a:spcPct val="100000"/>
            </a:lnSpc>
          </a:pPr>
          <a:endParaRPr lang="en-US"/>
        </a:p>
      </dgm:t>
    </dgm:pt>
    <dgm:pt modelId="{B2A7DBC2-323B-4DEB-BB35-F9023E6D9E93}">
      <dgm:prSet/>
      <dgm:spPr/>
      <dgm:t>
        <a:bodyPr/>
        <a:lstStyle/>
        <a:p>
          <a:pPr>
            <a:lnSpc>
              <a:spcPct val="100000"/>
            </a:lnSpc>
          </a:pPr>
          <a:r>
            <a:rPr lang="en-US" dirty="0"/>
            <a:t>What criteria will be used to assess the work? </a:t>
          </a:r>
        </a:p>
      </dgm:t>
    </dgm:pt>
    <dgm:pt modelId="{0207E5E4-D020-46EC-8DAE-2C3AD2CE13F5}" type="parTrans" cxnId="{B29DDA42-FDF8-462B-919A-53C17C3106AC}">
      <dgm:prSet/>
      <dgm:spPr/>
      <dgm:t>
        <a:bodyPr/>
        <a:lstStyle/>
        <a:p>
          <a:endParaRPr lang="en-US"/>
        </a:p>
      </dgm:t>
    </dgm:pt>
    <dgm:pt modelId="{0F899071-1BE6-4C49-ACD4-B20F99E13088}" type="sibTrans" cxnId="{B29DDA42-FDF8-462B-919A-53C17C3106AC}">
      <dgm:prSet/>
      <dgm:spPr/>
      <dgm:t>
        <a:bodyPr/>
        <a:lstStyle/>
        <a:p>
          <a:pPr>
            <a:lnSpc>
              <a:spcPct val="100000"/>
            </a:lnSpc>
          </a:pPr>
          <a:endParaRPr lang="en-US"/>
        </a:p>
      </dgm:t>
    </dgm:pt>
    <dgm:pt modelId="{F681E7F2-5651-4760-AA46-83698E2B75C2}">
      <dgm:prSet/>
      <dgm:spPr/>
      <dgm:t>
        <a:bodyPr/>
        <a:lstStyle/>
        <a:p>
          <a:pPr>
            <a:lnSpc>
              <a:spcPct val="100000"/>
            </a:lnSpc>
          </a:pPr>
          <a:r>
            <a:rPr lang="en-US" dirty="0"/>
            <a:t>Will the assessment reveal and distinguish those who really understand and those who only seem to understand?</a:t>
          </a:r>
        </a:p>
      </dgm:t>
    </dgm:pt>
    <dgm:pt modelId="{FD560B57-C06C-46D5-B595-D409D7027023}" type="parTrans" cxnId="{A4C75727-5D24-4EA5-8F20-752671F36D3C}">
      <dgm:prSet/>
      <dgm:spPr/>
      <dgm:t>
        <a:bodyPr/>
        <a:lstStyle/>
        <a:p>
          <a:endParaRPr lang="en-US"/>
        </a:p>
      </dgm:t>
    </dgm:pt>
    <dgm:pt modelId="{9094E97E-A309-4800-B5E6-78CCC5C7A590}" type="sibTrans" cxnId="{A4C75727-5D24-4EA5-8F20-752671F36D3C}">
      <dgm:prSet/>
      <dgm:spPr/>
      <dgm:t>
        <a:bodyPr/>
        <a:lstStyle/>
        <a:p>
          <a:endParaRPr lang="en-US"/>
        </a:p>
      </dgm:t>
    </dgm:pt>
    <dgm:pt modelId="{ABE729B8-C7B0-40D2-8D6E-013ADC20D4F6}" type="pres">
      <dgm:prSet presAssocID="{525AE07F-A3C4-4872-84A1-0EA8337AAD5F}" presName="root" presStyleCnt="0">
        <dgm:presLayoutVars>
          <dgm:dir/>
          <dgm:resizeHandles val="exact"/>
        </dgm:presLayoutVars>
      </dgm:prSet>
      <dgm:spPr/>
    </dgm:pt>
    <dgm:pt modelId="{FECC83C8-A003-44CC-9CFE-7F22DD2BB074}" type="pres">
      <dgm:prSet presAssocID="{06135E62-4DD1-4839-BE38-01648341A619}" presName="compNode" presStyleCnt="0"/>
      <dgm:spPr/>
    </dgm:pt>
    <dgm:pt modelId="{99642F5D-BBF6-42C4-9684-39F38D5597CC}" type="pres">
      <dgm:prSet presAssocID="{06135E62-4DD1-4839-BE38-01648341A619}" presName="bgRect" presStyleLbl="bgShp" presStyleIdx="0" presStyleCnt="4"/>
      <dgm:spPr/>
    </dgm:pt>
    <dgm:pt modelId="{13280D53-1977-4ACE-AD8E-2B0ED92B3727}" type="pres">
      <dgm:prSet presAssocID="{06135E62-4DD1-4839-BE38-01648341A6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94BC28E-17E6-42C8-8F72-8A4537D5BCA9}" type="pres">
      <dgm:prSet presAssocID="{06135E62-4DD1-4839-BE38-01648341A619}" presName="spaceRect" presStyleCnt="0"/>
      <dgm:spPr/>
    </dgm:pt>
    <dgm:pt modelId="{D4D475D5-1E1A-45E2-A6C2-D2DD2D127DFC}" type="pres">
      <dgm:prSet presAssocID="{06135E62-4DD1-4839-BE38-01648341A619}" presName="parTx" presStyleLbl="revTx" presStyleIdx="0" presStyleCnt="4">
        <dgm:presLayoutVars>
          <dgm:chMax val="0"/>
          <dgm:chPref val="0"/>
        </dgm:presLayoutVars>
      </dgm:prSet>
      <dgm:spPr/>
    </dgm:pt>
    <dgm:pt modelId="{52B12EEC-FADA-4E45-8B63-1389257D21F0}" type="pres">
      <dgm:prSet presAssocID="{FE17CFF4-0F12-4A3C-A6D0-392F692E429C}" presName="sibTrans" presStyleCnt="0"/>
      <dgm:spPr/>
    </dgm:pt>
    <dgm:pt modelId="{184DB7C8-2E0F-4855-870E-A52593E467F3}" type="pres">
      <dgm:prSet presAssocID="{5A9D1FC0-ABE3-4DA5-AF60-DA4F5C91BEB1}" presName="compNode" presStyleCnt="0"/>
      <dgm:spPr/>
    </dgm:pt>
    <dgm:pt modelId="{6BE2E7D8-E7FB-4404-9860-A49930DCC861}" type="pres">
      <dgm:prSet presAssocID="{5A9D1FC0-ABE3-4DA5-AF60-DA4F5C91BEB1}" presName="bgRect" presStyleLbl="bgShp" presStyleIdx="1" presStyleCnt="4"/>
      <dgm:spPr/>
    </dgm:pt>
    <dgm:pt modelId="{17573119-4DDE-4E0A-86D1-F1FB699C81B0}" type="pres">
      <dgm:prSet presAssocID="{5A9D1FC0-ABE3-4DA5-AF60-DA4F5C91BE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chor"/>
        </a:ext>
      </dgm:extLst>
    </dgm:pt>
    <dgm:pt modelId="{5B7FD2D4-711B-40C5-8874-130F726EFBE2}" type="pres">
      <dgm:prSet presAssocID="{5A9D1FC0-ABE3-4DA5-AF60-DA4F5C91BEB1}" presName="spaceRect" presStyleCnt="0"/>
      <dgm:spPr/>
    </dgm:pt>
    <dgm:pt modelId="{201DC476-AF19-442F-AECB-6652876B20C1}" type="pres">
      <dgm:prSet presAssocID="{5A9D1FC0-ABE3-4DA5-AF60-DA4F5C91BEB1}" presName="parTx" presStyleLbl="revTx" presStyleIdx="1" presStyleCnt="4">
        <dgm:presLayoutVars>
          <dgm:chMax val="0"/>
          <dgm:chPref val="0"/>
        </dgm:presLayoutVars>
      </dgm:prSet>
      <dgm:spPr/>
    </dgm:pt>
    <dgm:pt modelId="{F147C384-2C72-4249-9F09-AEBAB286A037}" type="pres">
      <dgm:prSet presAssocID="{E8B3F046-931D-4F2B-AD85-A8CFFD6293D4}" presName="sibTrans" presStyleCnt="0"/>
      <dgm:spPr/>
    </dgm:pt>
    <dgm:pt modelId="{308AF0B8-0879-4A8E-8F09-22B82200CE07}" type="pres">
      <dgm:prSet presAssocID="{B2A7DBC2-323B-4DEB-BB35-F9023E6D9E93}" presName="compNode" presStyleCnt="0"/>
      <dgm:spPr/>
    </dgm:pt>
    <dgm:pt modelId="{52B62203-40EC-4946-81D4-1AE401B7CB78}" type="pres">
      <dgm:prSet presAssocID="{B2A7DBC2-323B-4DEB-BB35-F9023E6D9E93}" presName="bgRect" presStyleLbl="bgShp" presStyleIdx="2" presStyleCnt="4"/>
      <dgm:spPr/>
    </dgm:pt>
    <dgm:pt modelId="{1AD99645-4DA3-46D9-9D1A-67A64AADC83B}" type="pres">
      <dgm:prSet presAssocID="{B2A7DBC2-323B-4DEB-BB35-F9023E6D9E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FEEF01CD-E14F-4502-8B16-57A5036819D3}" type="pres">
      <dgm:prSet presAssocID="{B2A7DBC2-323B-4DEB-BB35-F9023E6D9E93}" presName="spaceRect" presStyleCnt="0"/>
      <dgm:spPr/>
    </dgm:pt>
    <dgm:pt modelId="{0A826666-FA64-44B6-9046-26147DA77B76}" type="pres">
      <dgm:prSet presAssocID="{B2A7DBC2-323B-4DEB-BB35-F9023E6D9E93}" presName="parTx" presStyleLbl="revTx" presStyleIdx="2" presStyleCnt="4">
        <dgm:presLayoutVars>
          <dgm:chMax val="0"/>
          <dgm:chPref val="0"/>
        </dgm:presLayoutVars>
      </dgm:prSet>
      <dgm:spPr/>
    </dgm:pt>
    <dgm:pt modelId="{C5370F92-FEF4-4E51-9090-4AA444281888}" type="pres">
      <dgm:prSet presAssocID="{0F899071-1BE6-4C49-ACD4-B20F99E13088}" presName="sibTrans" presStyleCnt="0"/>
      <dgm:spPr/>
    </dgm:pt>
    <dgm:pt modelId="{4C1F8931-3C3D-4774-882E-AB9BC6B7FE19}" type="pres">
      <dgm:prSet presAssocID="{F681E7F2-5651-4760-AA46-83698E2B75C2}" presName="compNode" presStyleCnt="0"/>
      <dgm:spPr/>
    </dgm:pt>
    <dgm:pt modelId="{B4ABFB73-2F55-42E7-896F-3F5C86E1E611}" type="pres">
      <dgm:prSet presAssocID="{F681E7F2-5651-4760-AA46-83698E2B75C2}" presName="bgRect" presStyleLbl="bgShp" presStyleIdx="3" presStyleCnt="4"/>
      <dgm:spPr/>
    </dgm:pt>
    <dgm:pt modelId="{D4E518EA-E481-495E-A0A1-4EA9D28B6DA6}" type="pres">
      <dgm:prSet presAssocID="{F681E7F2-5651-4760-AA46-83698E2B75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6911B189-C855-4618-83EB-CFB4F97CCED3}" type="pres">
      <dgm:prSet presAssocID="{F681E7F2-5651-4760-AA46-83698E2B75C2}" presName="spaceRect" presStyleCnt="0"/>
      <dgm:spPr/>
    </dgm:pt>
    <dgm:pt modelId="{BE26F46A-086D-4EF9-8BE3-976A0BCF9BC1}" type="pres">
      <dgm:prSet presAssocID="{F681E7F2-5651-4760-AA46-83698E2B75C2}" presName="parTx" presStyleLbl="revTx" presStyleIdx="3" presStyleCnt="4">
        <dgm:presLayoutVars>
          <dgm:chMax val="0"/>
          <dgm:chPref val="0"/>
        </dgm:presLayoutVars>
      </dgm:prSet>
      <dgm:spPr/>
    </dgm:pt>
  </dgm:ptLst>
  <dgm:cxnLst>
    <dgm:cxn modelId="{28595103-0D67-4968-88F0-EB8FA8E32ED4}" srcId="{525AE07F-A3C4-4872-84A1-0EA8337AAD5F}" destId="{06135E62-4DD1-4839-BE38-01648341A619}" srcOrd="0" destOrd="0" parTransId="{E82F7E0F-6641-41BF-B7E0-6AF7330AC46A}" sibTransId="{FE17CFF4-0F12-4A3C-A6D0-392F692E429C}"/>
    <dgm:cxn modelId="{A4C75727-5D24-4EA5-8F20-752671F36D3C}" srcId="{525AE07F-A3C4-4872-84A1-0EA8337AAD5F}" destId="{F681E7F2-5651-4760-AA46-83698E2B75C2}" srcOrd="3" destOrd="0" parTransId="{FD560B57-C06C-46D5-B595-D409D7027023}" sibTransId="{9094E97E-A309-4800-B5E6-78CCC5C7A590}"/>
    <dgm:cxn modelId="{13DE473B-09BE-417C-B334-3EBD4529CA4A}" type="presOf" srcId="{525AE07F-A3C4-4872-84A1-0EA8337AAD5F}" destId="{ABE729B8-C7B0-40D2-8D6E-013ADC20D4F6}" srcOrd="0" destOrd="0" presId="urn:microsoft.com/office/officeart/2018/2/layout/IconVerticalSolidList"/>
    <dgm:cxn modelId="{D4619361-7B57-412B-A7E7-6CB3BF5C545E}" type="presOf" srcId="{B2A7DBC2-323B-4DEB-BB35-F9023E6D9E93}" destId="{0A826666-FA64-44B6-9046-26147DA77B76}" srcOrd="0" destOrd="0" presId="urn:microsoft.com/office/officeart/2018/2/layout/IconVerticalSolidList"/>
    <dgm:cxn modelId="{B29DDA42-FDF8-462B-919A-53C17C3106AC}" srcId="{525AE07F-A3C4-4872-84A1-0EA8337AAD5F}" destId="{B2A7DBC2-323B-4DEB-BB35-F9023E6D9E93}" srcOrd="2" destOrd="0" parTransId="{0207E5E4-D020-46EC-8DAE-2C3AD2CE13F5}" sibTransId="{0F899071-1BE6-4C49-ACD4-B20F99E13088}"/>
    <dgm:cxn modelId="{28738A68-A819-4A7E-9E18-A305F8093C03}" type="presOf" srcId="{F681E7F2-5651-4760-AA46-83698E2B75C2}" destId="{BE26F46A-086D-4EF9-8BE3-976A0BCF9BC1}" srcOrd="0" destOrd="0" presId="urn:microsoft.com/office/officeart/2018/2/layout/IconVerticalSolidList"/>
    <dgm:cxn modelId="{BCDC794F-264E-4FD7-A354-25B06FCC4999}" srcId="{525AE07F-A3C4-4872-84A1-0EA8337AAD5F}" destId="{5A9D1FC0-ABE3-4DA5-AF60-DA4F5C91BEB1}" srcOrd="1" destOrd="0" parTransId="{A2F0DBAB-E6AA-47A2-8360-85DD86B0484D}" sibTransId="{E8B3F046-931D-4F2B-AD85-A8CFFD6293D4}"/>
    <dgm:cxn modelId="{339A7B78-0C43-4219-B240-6A321AA76586}" type="presOf" srcId="{5A9D1FC0-ABE3-4DA5-AF60-DA4F5C91BEB1}" destId="{201DC476-AF19-442F-AECB-6652876B20C1}" srcOrd="0" destOrd="0" presId="urn:microsoft.com/office/officeart/2018/2/layout/IconVerticalSolidList"/>
    <dgm:cxn modelId="{5EB04BA0-9AF8-4336-BA87-1532B699DA1C}" type="presOf" srcId="{06135E62-4DD1-4839-BE38-01648341A619}" destId="{D4D475D5-1E1A-45E2-A6C2-D2DD2D127DFC}" srcOrd="0" destOrd="0" presId="urn:microsoft.com/office/officeart/2018/2/layout/IconVerticalSolidList"/>
    <dgm:cxn modelId="{DD8E8440-F753-40CF-8FFC-02245EEA631F}" type="presParOf" srcId="{ABE729B8-C7B0-40D2-8D6E-013ADC20D4F6}" destId="{FECC83C8-A003-44CC-9CFE-7F22DD2BB074}" srcOrd="0" destOrd="0" presId="urn:microsoft.com/office/officeart/2018/2/layout/IconVerticalSolidList"/>
    <dgm:cxn modelId="{0535A11E-A18C-4F82-99CC-108813EA77A6}" type="presParOf" srcId="{FECC83C8-A003-44CC-9CFE-7F22DD2BB074}" destId="{99642F5D-BBF6-42C4-9684-39F38D5597CC}" srcOrd="0" destOrd="0" presId="urn:microsoft.com/office/officeart/2018/2/layout/IconVerticalSolidList"/>
    <dgm:cxn modelId="{75414CCC-0C46-4894-BF5D-5B8172FA68AD}" type="presParOf" srcId="{FECC83C8-A003-44CC-9CFE-7F22DD2BB074}" destId="{13280D53-1977-4ACE-AD8E-2B0ED92B3727}" srcOrd="1" destOrd="0" presId="urn:microsoft.com/office/officeart/2018/2/layout/IconVerticalSolidList"/>
    <dgm:cxn modelId="{E6325DCB-CBF1-45C2-8208-28BE9FCC8647}" type="presParOf" srcId="{FECC83C8-A003-44CC-9CFE-7F22DD2BB074}" destId="{D94BC28E-17E6-42C8-8F72-8A4537D5BCA9}" srcOrd="2" destOrd="0" presId="urn:microsoft.com/office/officeart/2018/2/layout/IconVerticalSolidList"/>
    <dgm:cxn modelId="{5EB8B234-8AAB-437F-AE54-6ACA521B7676}" type="presParOf" srcId="{FECC83C8-A003-44CC-9CFE-7F22DD2BB074}" destId="{D4D475D5-1E1A-45E2-A6C2-D2DD2D127DFC}" srcOrd="3" destOrd="0" presId="urn:microsoft.com/office/officeart/2018/2/layout/IconVerticalSolidList"/>
    <dgm:cxn modelId="{84ACF86B-6B0A-4965-B32A-06A7E88A2986}" type="presParOf" srcId="{ABE729B8-C7B0-40D2-8D6E-013ADC20D4F6}" destId="{52B12EEC-FADA-4E45-8B63-1389257D21F0}" srcOrd="1" destOrd="0" presId="urn:microsoft.com/office/officeart/2018/2/layout/IconVerticalSolidList"/>
    <dgm:cxn modelId="{23B811BA-C4C8-428A-958B-FC069FB9C1DC}" type="presParOf" srcId="{ABE729B8-C7B0-40D2-8D6E-013ADC20D4F6}" destId="{184DB7C8-2E0F-4855-870E-A52593E467F3}" srcOrd="2" destOrd="0" presId="urn:microsoft.com/office/officeart/2018/2/layout/IconVerticalSolidList"/>
    <dgm:cxn modelId="{16382BE8-001A-4044-A99D-DD39E819D0B1}" type="presParOf" srcId="{184DB7C8-2E0F-4855-870E-A52593E467F3}" destId="{6BE2E7D8-E7FB-4404-9860-A49930DCC861}" srcOrd="0" destOrd="0" presId="urn:microsoft.com/office/officeart/2018/2/layout/IconVerticalSolidList"/>
    <dgm:cxn modelId="{1F187CA0-B3CE-4BD9-B220-057FF6A35FF0}" type="presParOf" srcId="{184DB7C8-2E0F-4855-870E-A52593E467F3}" destId="{17573119-4DDE-4E0A-86D1-F1FB699C81B0}" srcOrd="1" destOrd="0" presId="urn:microsoft.com/office/officeart/2018/2/layout/IconVerticalSolidList"/>
    <dgm:cxn modelId="{697C0085-5600-4171-B215-0241EFBD7E42}" type="presParOf" srcId="{184DB7C8-2E0F-4855-870E-A52593E467F3}" destId="{5B7FD2D4-711B-40C5-8874-130F726EFBE2}" srcOrd="2" destOrd="0" presId="urn:microsoft.com/office/officeart/2018/2/layout/IconVerticalSolidList"/>
    <dgm:cxn modelId="{5E5E5C67-9AD3-4D40-8EA4-219DA84DF0D8}" type="presParOf" srcId="{184DB7C8-2E0F-4855-870E-A52593E467F3}" destId="{201DC476-AF19-442F-AECB-6652876B20C1}" srcOrd="3" destOrd="0" presId="urn:microsoft.com/office/officeart/2018/2/layout/IconVerticalSolidList"/>
    <dgm:cxn modelId="{411F8B34-E159-463A-859F-87B8282F8FDC}" type="presParOf" srcId="{ABE729B8-C7B0-40D2-8D6E-013ADC20D4F6}" destId="{F147C384-2C72-4249-9F09-AEBAB286A037}" srcOrd="3" destOrd="0" presId="urn:microsoft.com/office/officeart/2018/2/layout/IconVerticalSolidList"/>
    <dgm:cxn modelId="{0C79A869-F619-4C89-A8EA-6420D0D280FE}" type="presParOf" srcId="{ABE729B8-C7B0-40D2-8D6E-013ADC20D4F6}" destId="{308AF0B8-0879-4A8E-8F09-22B82200CE07}" srcOrd="4" destOrd="0" presId="urn:microsoft.com/office/officeart/2018/2/layout/IconVerticalSolidList"/>
    <dgm:cxn modelId="{B33FE499-6CD6-404E-8920-9F4CE0DB008A}" type="presParOf" srcId="{308AF0B8-0879-4A8E-8F09-22B82200CE07}" destId="{52B62203-40EC-4946-81D4-1AE401B7CB78}" srcOrd="0" destOrd="0" presId="urn:microsoft.com/office/officeart/2018/2/layout/IconVerticalSolidList"/>
    <dgm:cxn modelId="{100F157E-6F6B-470B-85F2-CF533531B854}" type="presParOf" srcId="{308AF0B8-0879-4A8E-8F09-22B82200CE07}" destId="{1AD99645-4DA3-46D9-9D1A-67A64AADC83B}" srcOrd="1" destOrd="0" presId="urn:microsoft.com/office/officeart/2018/2/layout/IconVerticalSolidList"/>
    <dgm:cxn modelId="{0DD722B4-2BD3-455B-A35E-1EA3819B6ED9}" type="presParOf" srcId="{308AF0B8-0879-4A8E-8F09-22B82200CE07}" destId="{FEEF01CD-E14F-4502-8B16-57A5036819D3}" srcOrd="2" destOrd="0" presId="urn:microsoft.com/office/officeart/2018/2/layout/IconVerticalSolidList"/>
    <dgm:cxn modelId="{449E5FE4-BBCD-44A6-A61E-602F704E0E55}" type="presParOf" srcId="{308AF0B8-0879-4A8E-8F09-22B82200CE07}" destId="{0A826666-FA64-44B6-9046-26147DA77B76}" srcOrd="3" destOrd="0" presId="urn:microsoft.com/office/officeart/2018/2/layout/IconVerticalSolidList"/>
    <dgm:cxn modelId="{E387A1E2-DF34-4F8A-8666-4EC43CF680B1}" type="presParOf" srcId="{ABE729B8-C7B0-40D2-8D6E-013ADC20D4F6}" destId="{C5370F92-FEF4-4E51-9090-4AA444281888}" srcOrd="5" destOrd="0" presId="urn:microsoft.com/office/officeart/2018/2/layout/IconVerticalSolidList"/>
    <dgm:cxn modelId="{AA146F17-68C2-4417-9444-554AA1DC3FEA}" type="presParOf" srcId="{ABE729B8-C7B0-40D2-8D6E-013ADC20D4F6}" destId="{4C1F8931-3C3D-4774-882E-AB9BC6B7FE19}" srcOrd="6" destOrd="0" presId="urn:microsoft.com/office/officeart/2018/2/layout/IconVerticalSolidList"/>
    <dgm:cxn modelId="{DEFEE996-020A-4970-BD64-1401C0FB4BA5}" type="presParOf" srcId="{4C1F8931-3C3D-4774-882E-AB9BC6B7FE19}" destId="{B4ABFB73-2F55-42E7-896F-3F5C86E1E611}" srcOrd="0" destOrd="0" presId="urn:microsoft.com/office/officeart/2018/2/layout/IconVerticalSolidList"/>
    <dgm:cxn modelId="{D1E7CA43-CFCD-439A-A6CE-5014C608EC10}" type="presParOf" srcId="{4C1F8931-3C3D-4774-882E-AB9BC6B7FE19}" destId="{D4E518EA-E481-495E-A0A1-4EA9D28B6DA6}" srcOrd="1" destOrd="0" presId="urn:microsoft.com/office/officeart/2018/2/layout/IconVerticalSolidList"/>
    <dgm:cxn modelId="{E3B0CA76-B239-4DAB-801F-080E0CECB771}" type="presParOf" srcId="{4C1F8931-3C3D-4774-882E-AB9BC6B7FE19}" destId="{6911B189-C855-4618-83EB-CFB4F97CCED3}" srcOrd="2" destOrd="0" presId="urn:microsoft.com/office/officeart/2018/2/layout/IconVerticalSolidList"/>
    <dgm:cxn modelId="{21E76788-1E8F-4D41-B8E6-4464A58D8C38}" type="presParOf" srcId="{4C1F8931-3C3D-4774-882E-AB9BC6B7FE19}" destId="{BE26F46A-086D-4EF9-8BE3-976A0BCF9BC1}"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87638-AE72-485D-B25E-6A70892036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FB59983-9C03-497C-9084-FC1A2FBC19C2}">
      <dgm:prSet/>
      <dgm:spPr/>
      <dgm:t>
        <a:bodyPr/>
        <a:lstStyle/>
        <a:p>
          <a:pPr>
            <a:lnSpc>
              <a:spcPct val="100000"/>
            </a:lnSpc>
          </a:pPr>
          <a:r>
            <a:rPr lang="en-US" dirty="0"/>
            <a:t>1. Select a learning outcome. </a:t>
          </a:r>
        </a:p>
      </dgm:t>
    </dgm:pt>
    <dgm:pt modelId="{19006442-46C1-4409-8096-7EE8BEAAD69E}" type="parTrans" cxnId="{CE5E2233-72B1-4737-8B9C-8CE9DB0B92CE}">
      <dgm:prSet/>
      <dgm:spPr/>
      <dgm:t>
        <a:bodyPr/>
        <a:lstStyle/>
        <a:p>
          <a:endParaRPr lang="en-US"/>
        </a:p>
      </dgm:t>
    </dgm:pt>
    <dgm:pt modelId="{6F4D8FD9-A807-4063-8504-663FBAF299ED}" type="sibTrans" cxnId="{CE5E2233-72B1-4737-8B9C-8CE9DB0B92CE}">
      <dgm:prSet/>
      <dgm:spPr/>
      <dgm:t>
        <a:bodyPr/>
        <a:lstStyle/>
        <a:p>
          <a:endParaRPr lang="en-US"/>
        </a:p>
      </dgm:t>
    </dgm:pt>
    <dgm:pt modelId="{0D529B86-1C9C-4232-A607-4F299D5ABB75}">
      <dgm:prSet/>
      <dgm:spPr/>
      <dgm:t>
        <a:bodyPr/>
        <a:lstStyle/>
        <a:p>
          <a:pPr>
            <a:lnSpc>
              <a:spcPct val="100000"/>
            </a:lnSpc>
          </a:pPr>
          <a:r>
            <a:rPr lang="en-US" dirty="0"/>
            <a:t>2. Using a Taxonomy, identify the level of thinking or cognition required by the learning outcome. (Handout: Blooms Taxonomy)</a:t>
          </a:r>
        </a:p>
      </dgm:t>
    </dgm:pt>
    <dgm:pt modelId="{457FFBE2-1A73-4DA6-96F5-57F72819CEAD}" type="parTrans" cxnId="{C3396737-7586-4D17-936E-ADAD17A139F0}">
      <dgm:prSet/>
      <dgm:spPr/>
      <dgm:t>
        <a:bodyPr/>
        <a:lstStyle/>
        <a:p>
          <a:endParaRPr lang="en-US"/>
        </a:p>
      </dgm:t>
    </dgm:pt>
    <dgm:pt modelId="{6494C73B-A1E2-484E-A69D-9076A23F0567}" type="sibTrans" cxnId="{C3396737-7586-4D17-936E-ADAD17A139F0}">
      <dgm:prSet/>
      <dgm:spPr/>
      <dgm:t>
        <a:bodyPr/>
        <a:lstStyle/>
        <a:p>
          <a:endParaRPr lang="en-US"/>
        </a:p>
      </dgm:t>
    </dgm:pt>
    <dgm:pt modelId="{FDCD4643-3B30-4478-8912-504CB41B6FF2}">
      <dgm:prSet/>
      <dgm:spPr/>
      <dgm:t>
        <a:bodyPr/>
        <a:lstStyle/>
        <a:p>
          <a:pPr>
            <a:lnSpc>
              <a:spcPct val="100000"/>
            </a:lnSpc>
          </a:pPr>
          <a:r>
            <a:rPr lang="en-US" dirty="0"/>
            <a:t>3. Identify the type of assessments you could use. </a:t>
          </a:r>
        </a:p>
      </dgm:t>
    </dgm:pt>
    <dgm:pt modelId="{45D3DDC0-D51A-4F59-9E8E-5D1327EFC9D3}" type="parTrans" cxnId="{D2362AA3-6EC9-48E5-9920-92E5D3A8A54D}">
      <dgm:prSet/>
      <dgm:spPr/>
      <dgm:t>
        <a:bodyPr/>
        <a:lstStyle/>
        <a:p>
          <a:endParaRPr lang="en-US"/>
        </a:p>
      </dgm:t>
    </dgm:pt>
    <dgm:pt modelId="{1686FD9D-6B08-48D1-9DF3-C9AE740315AA}" type="sibTrans" cxnId="{D2362AA3-6EC9-48E5-9920-92E5D3A8A54D}">
      <dgm:prSet/>
      <dgm:spPr/>
      <dgm:t>
        <a:bodyPr/>
        <a:lstStyle/>
        <a:p>
          <a:endParaRPr lang="en-US"/>
        </a:p>
      </dgm:t>
    </dgm:pt>
    <dgm:pt modelId="{3FF64EE7-2C87-43DD-9593-976753E122C5}" type="pres">
      <dgm:prSet presAssocID="{26487638-AE72-485D-B25E-6A7089203618}" presName="root" presStyleCnt="0">
        <dgm:presLayoutVars>
          <dgm:dir/>
          <dgm:resizeHandles val="exact"/>
        </dgm:presLayoutVars>
      </dgm:prSet>
      <dgm:spPr/>
    </dgm:pt>
    <dgm:pt modelId="{01B58418-E627-4B88-BF14-33A6C50764B4}" type="pres">
      <dgm:prSet presAssocID="{1FB59983-9C03-497C-9084-FC1A2FBC19C2}" presName="compNode" presStyleCnt="0"/>
      <dgm:spPr/>
    </dgm:pt>
    <dgm:pt modelId="{15B9992B-7412-47C9-993E-FD8646B1EEB4}" type="pres">
      <dgm:prSet presAssocID="{1FB59983-9C03-497C-9084-FC1A2FBC19C2}" presName="bgRect" presStyleLbl="bgShp" presStyleIdx="0" presStyleCnt="3"/>
      <dgm:spPr/>
    </dgm:pt>
    <dgm:pt modelId="{B215B0E7-4094-405F-B230-AC47F66908D6}" type="pres">
      <dgm:prSet presAssocID="{1FB59983-9C03-497C-9084-FC1A2FBC19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72F3723D-5F73-414F-AAC2-6988D811C6D7}" type="pres">
      <dgm:prSet presAssocID="{1FB59983-9C03-497C-9084-FC1A2FBC19C2}" presName="spaceRect" presStyleCnt="0"/>
      <dgm:spPr/>
    </dgm:pt>
    <dgm:pt modelId="{72270F8D-F3DB-49D9-8A45-2AA9B983694F}" type="pres">
      <dgm:prSet presAssocID="{1FB59983-9C03-497C-9084-FC1A2FBC19C2}" presName="parTx" presStyleLbl="revTx" presStyleIdx="0" presStyleCnt="3">
        <dgm:presLayoutVars>
          <dgm:chMax val="0"/>
          <dgm:chPref val="0"/>
        </dgm:presLayoutVars>
      </dgm:prSet>
      <dgm:spPr/>
    </dgm:pt>
    <dgm:pt modelId="{AB8D9683-6936-4AC1-82FC-3E9FE20ACC3D}" type="pres">
      <dgm:prSet presAssocID="{6F4D8FD9-A807-4063-8504-663FBAF299ED}" presName="sibTrans" presStyleCnt="0"/>
      <dgm:spPr/>
    </dgm:pt>
    <dgm:pt modelId="{0A387DF4-F0A0-4ECF-8AA1-3F88009C1B7F}" type="pres">
      <dgm:prSet presAssocID="{0D529B86-1C9C-4232-A607-4F299D5ABB75}" presName="compNode" presStyleCnt="0"/>
      <dgm:spPr/>
    </dgm:pt>
    <dgm:pt modelId="{C60CF1C6-7415-4C70-BBDD-70A73ED4BC71}" type="pres">
      <dgm:prSet presAssocID="{0D529B86-1C9C-4232-A607-4F299D5ABB75}" presName="bgRect" presStyleLbl="bgShp" presStyleIdx="1" presStyleCnt="3"/>
      <dgm:spPr/>
    </dgm:pt>
    <dgm:pt modelId="{0FF72614-4CEC-4A2E-A131-02CD588FDA00}" type="pres">
      <dgm:prSet presAssocID="{0D529B86-1C9C-4232-A607-4F299D5ABB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800B490-B520-4605-A67C-3FB43472FB79}" type="pres">
      <dgm:prSet presAssocID="{0D529B86-1C9C-4232-A607-4F299D5ABB75}" presName="spaceRect" presStyleCnt="0"/>
      <dgm:spPr/>
    </dgm:pt>
    <dgm:pt modelId="{954A9760-A6A9-4CE1-BAC5-1C0771BC3EAC}" type="pres">
      <dgm:prSet presAssocID="{0D529B86-1C9C-4232-A607-4F299D5ABB75}" presName="parTx" presStyleLbl="revTx" presStyleIdx="1" presStyleCnt="3">
        <dgm:presLayoutVars>
          <dgm:chMax val="0"/>
          <dgm:chPref val="0"/>
        </dgm:presLayoutVars>
      </dgm:prSet>
      <dgm:spPr/>
    </dgm:pt>
    <dgm:pt modelId="{3F0E3B8A-C215-4451-8B19-C87409051809}" type="pres">
      <dgm:prSet presAssocID="{6494C73B-A1E2-484E-A69D-9076A23F0567}" presName="sibTrans" presStyleCnt="0"/>
      <dgm:spPr/>
    </dgm:pt>
    <dgm:pt modelId="{772C573E-58E9-4292-A5A6-13669EB27D4B}" type="pres">
      <dgm:prSet presAssocID="{FDCD4643-3B30-4478-8912-504CB41B6FF2}" presName="compNode" presStyleCnt="0"/>
      <dgm:spPr/>
    </dgm:pt>
    <dgm:pt modelId="{E91BFED3-D8D1-40EE-B3B0-EF78406B3411}" type="pres">
      <dgm:prSet presAssocID="{FDCD4643-3B30-4478-8912-504CB41B6FF2}" presName="bgRect" presStyleLbl="bgShp" presStyleIdx="2" presStyleCnt="3"/>
      <dgm:spPr/>
    </dgm:pt>
    <dgm:pt modelId="{5C9BB736-BC39-431F-A281-855B68D1122D}" type="pres">
      <dgm:prSet presAssocID="{FDCD4643-3B30-4478-8912-504CB41B6F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list"/>
        </a:ext>
      </dgm:extLst>
    </dgm:pt>
    <dgm:pt modelId="{D9C629D8-E206-4BDF-9653-BD5EC6B5020B}" type="pres">
      <dgm:prSet presAssocID="{FDCD4643-3B30-4478-8912-504CB41B6FF2}" presName="spaceRect" presStyleCnt="0"/>
      <dgm:spPr/>
    </dgm:pt>
    <dgm:pt modelId="{C492E2A7-1FE8-413E-ABEC-573E74EC9268}" type="pres">
      <dgm:prSet presAssocID="{FDCD4643-3B30-4478-8912-504CB41B6FF2}" presName="parTx" presStyleLbl="revTx" presStyleIdx="2" presStyleCnt="3">
        <dgm:presLayoutVars>
          <dgm:chMax val="0"/>
          <dgm:chPref val="0"/>
        </dgm:presLayoutVars>
      </dgm:prSet>
      <dgm:spPr/>
    </dgm:pt>
  </dgm:ptLst>
  <dgm:cxnLst>
    <dgm:cxn modelId="{CE5E2233-72B1-4737-8B9C-8CE9DB0B92CE}" srcId="{26487638-AE72-485D-B25E-6A7089203618}" destId="{1FB59983-9C03-497C-9084-FC1A2FBC19C2}" srcOrd="0" destOrd="0" parTransId="{19006442-46C1-4409-8096-7EE8BEAAD69E}" sibTransId="{6F4D8FD9-A807-4063-8504-663FBAF299ED}"/>
    <dgm:cxn modelId="{C3396737-7586-4D17-936E-ADAD17A139F0}" srcId="{26487638-AE72-485D-B25E-6A7089203618}" destId="{0D529B86-1C9C-4232-A607-4F299D5ABB75}" srcOrd="1" destOrd="0" parTransId="{457FFBE2-1A73-4DA6-96F5-57F72819CEAD}" sibTransId="{6494C73B-A1E2-484E-A69D-9076A23F0567}"/>
    <dgm:cxn modelId="{A3B85038-0A57-4EAA-9C73-64FB4EA5184A}" type="presOf" srcId="{0D529B86-1C9C-4232-A607-4F299D5ABB75}" destId="{954A9760-A6A9-4CE1-BAC5-1C0771BC3EAC}" srcOrd="0" destOrd="0" presId="urn:microsoft.com/office/officeart/2018/2/layout/IconVerticalSolidList"/>
    <dgm:cxn modelId="{097CC983-EFE4-40D4-97D0-B3BE6CB49717}" type="presOf" srcId="{1FB59983-9C03-497C-9084-FC1A2FBC19C2}" destId="{72270F8D-F3DB-49D9-8A45-2AA9B983694F}" srcOrd="0" destOrd="0" presId="urn:microsoft.com/office/officeart/2018/2/layout/IconVerticalSolidList"/>
    <dgm:cxn modelId="{D2362AA3-6EC9-48E5-9920-92E5D3A8A54D}" srcId="{26487638-AE72-485D-B25E-6A7089203618}" destId="{FDCD4643-3B30-4478-8912-504CB41B6FF2}" srcOrd="2" destOrd="0" parTransId="{45D3DDC0-D51A-4F59-9E8E-5D1327EFC9D3}" sibTransId="{1686FD9D-6B08-48D1-9DF3-C9AE740315AA}"/>
    <dgm:cxn modelId="{ABF600D6-46F6-4CA2-BA11-D02E94DC80DC}" type="presOf" srcId="{FDCD4643-3B30-4478-8912-504CB41B6FF2}" destId="{C492E2A7-1FE8-413E-ABEC-573E74EC9268}" srcOrd="0" destOrd="0" presId="urn:microsoft.com/office/officeart/2018/2/layout/IconVerticalSolidList"/>
    <dgm:cxn modelId="{379388FB-8433-4D3E-882A-B0F109E3BA0E}" type="presOf" srcId="{26487638-AE72-485D-B25E-6A7089203618}" destId="{3FF64EE7-2C87-43DD-9593-976753E122C5}" srcOrd="0" destOrd="0" presId="urn:microsoft.com/office/officeart/2018/2/layout/IconVerticalSolidList"/>
    <dgm:cxn modelId="{D270F042-2E44-4C2C-A63D-2462158DAEDE}" type="presParOf" srcId="{3FF64EE7-2C87-43DD-9593-976753E122C5}" destId="{01B58418-E627-4B88-BF14-33A6C50764B4}" srcOrd="0" destOrd="0" presId="urn:microsoft.com/office/officeart/2018/2/layout/IconVerticalSolidList"/>
    <dgm:cxn modelId="{F2CD20D3-E5DF-499F-8950-298A9209C19A}" type="presParOf" srcId="{01B58418-E627-4B88-BF14-33A6C50764B4}" destId="{15B9992B-7412-47C9-993E-FD8646B1EEB4}" srcOrd="0" destOrd="0" presId="urn:microsoft.com/office/officeart/2018/2/layout/IconVerticalSolidList"/>
    <dgm:cxn modelId="{026924D4-B91C-4546-897A-75B35D355F38}" type="presParOf" srcId="{01B58418-E627-4B88-BF14-33A6C50764B4}" destId="{B215B0E7-4094-405F-B230-AC47F66908D6}" srcOrd="1" destOrd="0" presId="urn:microsoft.com/office/officeart/2018/2/layout/IconVerticalSolidList"/>
    <dgm:cxn modelId="{19FE8CF2-9170-43F4-9159-2F8808B17481}" type="presParOf" srcId="{01B58418-E627-4B88-BF14-33A6C50764B4}" destId="{72F3723D-5F73-414F-AAC2-6988D811C6D7}" srcOrd="2" destOrd="0" presId="urn:microsoft.com/office/officeart/2018/2/layout/IconVerticalSolidList"/>
    <dgm:cxn modelId="{905AE0B9-B7F6-4B11-ADB8-A161CC3028A2}" type="presParOf" srcId="{01B58418-E627-4B88-BF14-33A6C50764B4}" destId="{72270F8D-F3DB-49D9-8A45-2AA9B983694F}" srcOrd="3" destOrd="0" presId="urn:microsoft.com/office/officeart/2018/2/layout/IconVerticalSolidList"/>
    <dgm:cxn modelId="{3D3A448E-48A9-4782-AFE4-FDC9EBA6DECA}" type="presParOf" srcId="{3FF64EE7-2C87-43DD-9593-976753E122C5}" destId="{AB8D9683-6936-4AC1-82FC-3E9FE20ACC3D}" srcOrd="1" destOrd="0" presId="urn:microsoft.com/office/officeart/2018/2/layout/IconVerticalSolidList"/>
    <dgm:cxn modelId="{A07E56A4-7354-451B-BA6D-2A5DD329B716}" type="presParOf" srcId="{3FF64EE7-2C87-43DD-9593-976753E122C5}" destId="{0A387DF4-F0A0-4ECF-8AA1-3F88009C1B7F}" srcOrd="2" destOrd="0" presId="urn:microsoft.com/office/officeart/2018/2/layout/IconVerticalSolidList"/>
    <dgm:cxn modelId="{51B0BD67-0E5C-4B4F-86D3-246130267B1D}" type="presParOf" srcId="{0A387DF4-F0A0-4ECF-8AA1-3F88009C1B7F}" destId="{C60CF1C6-7415-4C70-BBDD-70A73ED4BC71}" srcOrd="0" destOrd="0" presId="urn:microsoft.com/office/officeart/2018/2/layout/IconVerticalSolidList"/>
    <dgm:cxn modelId="{DD86388C-7BF8-48CB-8EDD-734BE4E14F26}" type="presParOf" srcId="{0A387DF4-F0A0-4ECF-8AA1-3F88009C1B7F}" destId="{0FF72614-4CEC-4A2E-A131-02CD588FDA00}" srcOrd="1" destOrd="0" presId="urn:microsoft.com/office/officeart/2018/2/layout/IconVerticalSolidList"/>
    <dgm:cxn modelId="{014D8896-8BE6-4050-B306-370A2F078387}" type="presParOf" srcId="{0A387DF4-F0A0-4ECF-8AA1-3F88009C1B7F}" destId="{8800B490-B520-4605-A67C-3FB43472FB79}" srcOrd="2" destOrd="0" presId="urn:microsoft.com/office/officeart/2018/2/layout/IconVerticalSolidList"/>
    <dgm:cxn modelId="{EBF8579D-F95F-4C5F-809E-39C84E9EAB99}" type="presParOf" srcId="{0A387DF4-F0A0-4ECF-8AA1-3F88009C1B7F}" destId="{954A9760-A6A9-4CE1-BAC5-1C0771BC3EAC}" srcOrd="3" destOrd="0" presId="urn:microsoft.com/office/officeart/2018/2/layout/IconVerticalSolidList"/>
    <dgm:cxn modelId="{AFE337F3-9AC3-4903-83CB-8CFDCDFF3C30}" type="presParOf" srcId="{3FF64EE7-2C87-43DD-9593-976753E122C5}" destId="{3F0E3B8A-C215-4451-8B19-C87409051809}" srcOrd="3" destOrd="0" presId="urn:microsoft.com/office/officeart/2018/2/layout/IconVerticalSolidList"/>
    <dgm:cxn modelId="{04923EC0-80C9-4BA9-998D-F3010755A11A}" type="presParOf" srcId="{3FF64EE7-2C87-43DD-9593-976753E122C5}" destId="{772C573E-58E9-4292-A5A6-13669EB27D4B}" srcOrd="4" destOrd="0" presId="urn:microsoft.com/office/officeart/2018/2/layout/IconVerticalSolidList"/>
    <dgm:cxn modelId="{5CD2D2D2-9D90-4976-A416-E1612DF8758F}" type="presParOf" srcId="{772C573E-58E9-4292-A5A6-13669EB27D4B}" destId="{E91BFED3-D8D1-40EE-B3B0-EF78406B3411}" srcOrd="0" destOrd="0" presId="urn:microsoft.com/office/officeart/2018/2/layout/IconVerticalSolidList"/>
    <dgm:cxn modelId="{2ECB5E6B-3987-48B7-8C48-21A2DED273E5}" type="presParOf" srcId="{772C573E-58E9-4292-A5A6-13669EB27D4B}" destId="{5C9BB736-BC39-431F-A281-855B68D1122D}" srcOrd="1" destOrd="0" presId="urn:microsoft.com/office/officeart/2018/2/layout/IconVerticalSolidList"/>
    <dgm:cxn modelId="{B36556EB-FCC9-40DC-8A70-2C5ED634FC5D}" type="presParOf" srcId="{772C573E-58E9-4292-A5A6-13669EB27D4B}" destId="{D9C629D8-E206-4BDF-9653-BD5EC6B5020B}" srcOrd="2" destOrd="0" presId="urn:microsoft.com/office/officeart/2018/2/layout/IconVerticalSolidList"/>
    <dgm:cxn modelId="{4048782E-B5F4-4CFD-B40A-EBA4F940730B}" type="presParOf" srcId="{772C573E-58E9-4292-A5A6-13669EB27D4B}" destId="{C492E2A7-1FE8-413E-ABEC-573E74EC92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C9075-063B-4602-9F2A-5FCA9E32797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4D504C5E-5F67-4D43-9F50-8593D3F4FE06}">
      <dgm:prSet/>
      <dgm:spPr/>
      <dgm:t>
        <a:bodyPr/>
        <a:lstStyle/>
        <a:p>
          <a:r>
            <a:rPr lang="en-US"/>
            <a:t>WHY?</a:t>
          </a:r>
        </a:p>
      </dgm:t>
    </dgm:pt>
    <dgm:pt modelId="{6B32E5C5-6EB1-48D3-94DD-0D90E9DA8B87}" type="parTrans" cxnId="{12516A06-E5D8-4222-8E75-561E456FD236}">
      <dgm:prSet/>
      <dgm:spPr/>
      <dgm:t>
        <a:bodyPr/>
        <a:lstStyle/>
        <a:p>
          <a:endParaRPr lang="en-US"/>
        </a:p>
      </dgm:t>
    </dgm:pt>
    <dgm:pt modelId="{D60E0639-3678-4B81-AA5D-302FCF7B3E71}" type="sibTrans" cxnId="{12516A06-E5D8-4222-8E75-561E456FD236}">
      <dgm:prSet/>
      <dgm:spPr/>
      <dgm:t>
        <a:bodyPr/>
        <a:lstStyle/>
        <a:p>
          <a:endParaRPr lang="en-US"/>
        </a:p>
      </dgm:t>
    </dgm:pt>
    <dgm:pt modelId="{730A2B0E-7FAA-4B2A-AD1A-31A27A2CCAA0}">
      <dgm:prSet/>
      <dgm:spPr/>
      <dgm:t>
        <a:bodyPr/>
        <a:lstStyle/>
        <a:p>
          <a:r>
            <a:rPr lang="en-US"/>
            <a:t>To eliminate instruction that is activity oriented or coverage oriented</a:t>
          </a:r>
        </a:p>
      </dgm:t>
    </dgm:pt>
    <dgm:pt modelId="{2F1D98BF-9F27-431F-AC2B-DCE4DA78B838}" type="parTrans" cxnId="{AEB8ED9D-3768-4421-880C-4B31E95D12CF}">
      <dgm:prSet/>
      <dgm:spPr/>
      <dgm:t>
        <a:bodyPr/>
        <a:lstStyle/>
        <a:p>
          <a:endParaRPr lang="en-US"/>
        </a:p>
      </dgm:t>
    </dgm:pt>
    <dgm:pt modelId="{49D48106-2E1A-4856-965A-EDB79E3D42F0}" type="sibTrans" cxnId="{AEB8ED9D-3768-4421-880C-4B31E95D12CF}">
      <dgm:prSet/>
      <dgm:spPr/>
      <dgm:t>
        <a:bodyPr/>
        <a:lstStyle/>
        <a:p>
          <a:endParaRPr lang="en-US"/>
        </a:p>
      </dgm:t>
    </dgm:pt>
    <dgm:pt modelId="{8EB3F518-0C8C-42AB-95C2-96E5E7E55F87}">
      <dgm:prSet/>
      <dgm:spPr/>
      <dgm:t>
        <a:bodyPr/>
        <a:lstStyle/>
        <a:p>
          <a:r>
            <a:rPr lang="en-US"/>
            <a:t>WHAT?</a:t>
          </a:r>
        </a:p>
      </dgm:t>
    </dgm:pt>
    <dgm:pt modelId="{38374EC9-8927-4394-BFC6-AF1D1A56D11A}" type="parTrans" cxnId="{9615F038-7D34-4DBA-8686-C4D2E172C468}">
      <dgm:prSet/>
      <dgm:spPr/>
      <dgm:t>
        <a:bodyPr/>
        <a:lstStyle/>
        <a:p>
          <a:endParaRPr lang="en-US"/>
        </a:p>
      </dgm:t>
    </dgm:pt>
    <dgm:pt modelId="{040DEA7D-9F11-454D-9951-5EA1A3472E8E}" type="sibTrans" cxnId="{9615F038-7D34-4DBA-8686-C4D2E172C468}">
      <dgm:prSet/>
      <dgm:spPr/>
      <dgm:t>
        <a:bodyPr/>
        <a:lstStyle/>
        <a:p>
          <a:endParaRPr lang="en-US"/>
        </a:p>
      </dgm:t>
    </dgm:pt>
    <dgm:pt modelId="{1452D927-302D-47BB-BE30-917F752A332B}">
      <dgm:prSet/>
      <dgm:spPr/>
      <dgm:t>
        <a:bodyPr/>
        <a:lstStyle/>
        <a:p>
          <a:r>
            <a:rPr lang="en-US"/>
            <a:t>Identify desired results</a:t>
          </a:r>
        </a:p>
      </dgm:t>
    </dgm:pt>
    <dgm:pt modelId="{2F9D5FBD-CD1E-4027-9277-4DF5CC0CD054}" type="parTrans" cxnId="{41B1D5FB-9DE5-481A-8B44-6B3F68934EC8}">
      <dgm:prSet/>
      <dgm:spPr/>
      <dgm:t>
        <a:bodyPr/>
        <a:lstStyle/>
        <a:p>
          <a:endParaRPr lang="en-US"/>
        </a:p>
      </dgm:t>
    </dgm:pt>
    <dgm:pt modelId="{C05AD7D9-D4E6-4679-9D05-593EA5978AB7}" type="sibTrans" cxnId="{41B1D5FB-9DE5-481A-8B44-6B3F68934EC8}">
      <dgm:prSet/>
      <dgm:spPr/>
      <dgm:t>
        <a:bodyPr/>
        <a:lstStyle/>
        <a:p>
          <a:endParaRPr lang="en-US"/>
        </a:p>
      </dgm:t>
    </dgm:pt>
    <dgm:pt modelId="{C8B92175-E9B8-4C82-A0FB-569C06529142}">
      <dgm:prSet/>
      <dgm:spPr/>
      <dgm:t>
        <a:bodyPr/>
        <a:lstStyle/>
        <a:p>
          <a:r>
            <a:rPr lang="en-US"/>
            <a:t>Determine acceptable evidence</a:t>
          </a:r>
        </a:p>
      </dgm:t>
    </dgm:pt>
    <dgm:pt modelId="{4311F613-3444-42B2-BECC-D8022A0D1F89}" type="parTrans" cxnId="{EFC9CB66-9E6F-43EA-B325-E6C11D39D401}">
      <dgm:prSet/>
      <dgm:spPr/>
      <dgm:t>
        <a:bodyPr/>
        <a:lstStyle/>
        <a:p>
          <a:endParaRPr lang="en-US"/>
        </a:p>
      </dgm:t>
    </dgm:pt>
    <dgm:pt modelId="{381E3305-2E6E-4BD7-AC23-41C80A706569}" type="sibTrans" cxnId="{EFC9CB66-9E6F-43EA-B325-E6C11D39D401}">
      <dgm:prSet/>
      <dgm:spPr/>
      <dgm:t>
        <a:bodyPr/>
        <a:lstStyle/>
        <a:p>
          <a:endParaRPr lang="en-US"/>
        </a:p>
      </dgm:t>
    </dgm:pt>
    <dgm:pt modelId="{3AE3953D-8BD4-4A96-8880-6EF7390918F0}">
      <dgm:prSet/>
      <dgm:spPr/>
      <dgm:t>
        <a:bodyPr/>
        <a:lstStyle/>
        <a:p>
          <a:r>
            <a:rPr lang="en-US"/>
            <a:t>Plan learning experiences/instruction</a:t>
          </a:r>
        </a:p>
      </dgm:t>
    </dgm:pt>
    <dgm:pt modelId="{3A597B05-5200-4ACD-B25C-4473FA921704}" type="parTrans" cxnId="{91ADE4E1-3B9B-4356-BCCB-B91F9EF285E3}">
      <dgm:prSet/>
      <dgm:spPr/>
      <dgm:t>
        <a:bodyPr/>
        <a:lstStyle/>
        <a:p>
          <a:endParaRPr lang="en-US"/>
        </a:p>
      </dgm:t>
    </dgm:pt>
    <dgm:pt modelId="{BF2E5103-F587-4ED2-BEA3-DC636966F887}" type="sibTrans" cxnId="{91ADE4E1-3B9B-4356-BCCB-B91F9EF285E3}">
      <dgm:prSet/>
      <dgm:spPr/>
      <dgm:t>
        <a:bodyPr/>
        <a:lstStyle/>
        <a:p>
          <a:endParaRPr lang="en-US"/>
        </a:p>
      </dgm:t>
    </dgm:pt>
    <dgm:pt modelId="{45F3335E-16DB-477E-81D5-19BFD86AAD45}" type="pres">
      <dgm:prSet presAssocID="{3DFC9075-063B-4602-9F2A-5FCA9E32797C}" presName="Name0" presStyleCnt="0">
        <dgm:presLayoutVars>
          <dgm:dir/>
          <dgm:animLvl val="lvl"/>
          <dgm:resizeHandles val="exact"/>
        </dgm:presLayoutVars>
      </dgm:prSet>
      <dgm:spPr/>
    </dgm:pt>
    <dgm:pt modelId="{594893C7-FA28-4971-B60C-087016324372}" type="pres">
      <dgm:prSet presAssocID="{4D504C5E-5F67-4D43-9F50-8593D3F4FE06}" presName="linNode" presStyleCnt="0"/>
      <dgm:spPr/>
    </dgm:pt>
    <dgm:pt modelId="{6C7CE1CC-4B47-4B97-A19A-E6EC106ABCD5}" type="pres">
      <dgm:prSet presAssocID="{4D504C5E-5F67-4D43-9F50-8593D3F4FE06}" presName="parentText" presStyleLbl="node1" presStyleIdx="0" presStyleCnt="2">
        <dgm:presLayoutVars>
          <dgm:chMax val="1"/>
          <dgm:bulletEnabled val="1"/>
        </dgm:presLayoutVars>
      </dgm:prSet>
      <dgm:spPr/>
    </dgm:pt>
    <dgm:pt modelId="{7282F909-531D-41C7-9836-3802A6CB32AD}" type="pres">
      <dgm:prSet presAssocID="{4D504C5E-5F67-4D43-9F50-8593D3F4FE06}" presName="descendantText" presStyleLbl="alignAccFollowNode1" presStyleIdx="0" presStyleCnt="2">
        <dgm:presLayoutVars>
          <dgm:bulletEnabled val="1"/>
        </dgm:presLayoutVars>
      </dgm:prSet>
      <dgm:spPr/>
    </dgm:pt>
    <dgm:pt modelId="{5E133415-D72E-43FC-8EE1-3E2A4C20E28D}" type="pres">
      <dgm:prSet presAssocID="{D60E0639-3678-4B81-AA5D-302FCF7B3E71}" presName="sp" presStyleCnt="0"/>
      <dgm:spPr/>
    </dgm:pt>
    <dgm:pt modelId="{7E5EDC9D-BABD-4644-9C27-C236F46712FE}" type="pres">
      <dgm:prSet presAssocID="{8EB3F518-0C8C-42AB-95C2-96E5E7E55F87}" presName="linNode" presStyleCnt="0"/>
      <dgm:spPr/>
    </dgm:pt>
    <dgm:pt modelId="{DD72AD20-F415-4F8F-98B0-FFB2D4C51BC3}" type="pres">
      <dgm:prSet presAssocID="{8EB3F518-0C8C-42AB-95C2-96E5E7E55F87}" presName="parentText" presStyleLbl="node1" presStyleIdx="1" presStyleCnt="2">
        <dgm:presLayoutVars>
          <dgm:chMax val="1"/>
          <dgm:bulletEnabled val="1"/>
        </dgm:presLayoutVars>
      </dgm:prSet>
      <dgm:spPr/>
    </dgm:pt>
    <dgm:pt modelId="{56B83BDC-2E37-4C1B-B214-91CDA7A78CC0}" type="pres">
      <dgm:prSet presAssocID="{8EB3F518-0C8C-42AB-95C2-96E5E7E55F87}" presName="descendantText" presStyleLbl="alignAccFollowNode1" presStyleIdx="1" presStyleCnt="2">
        <dgm:presLayoutVars>
          <dgm:bulletEnabled val="1"/>
        </dgm:presLayoutVars>
      </dgm:prSet>
      <dgm:spPr/>
    </dgm:pt>
  </dgm:ptLst>
  <dgm:cxnLst>
    <dgm:cxn modelId="{12516A06-E5D8-4222-8E75-561E456FD236}" srcId="{3DFC9075-063B-4602-9F2A-5FCA9E32797C}" destId="{4D504C5E-5F67-4D43-9F50-8593D3F4FE06}" srcOrd="0" destOrd="0" parTransId="{6B32E5C5-6EB1-48D3-94DD-0D90E9DA8B87}" sibTransId="{D60E0639-3678-4B81-AA5D-302FCF7B3E71}"/>
    <dgm:cxn modelId="{3A04BB14-36E0-4E92-A2E6-8D8F44790F42}" type="presOf" srcId="{730A2B0E-7FAA-4B2A-AD1A-31A27A2CCAA0}" destId="{7282F909-531D-41C7-9836-3802A6CB32AD}" srcOrd="0" destOrd="0" presId="urn:microsoft.com/office/officeart/2005/8/layout/vList5"/>
    <dgm:cxn modelId="{9615F038-7D34-4DBA-8686-C4D2E172C468}" srcId="{3DFC9075-063B-4602-9F2A-5FCA9E32797C}" destId="{8EB3F518-0C8C-42AB-95C2-96E5E7E55F87}" srcOrd="1" destOrd="0" parTransId="{38374EC9-8927-4394-BFC6-AF1D1A56D11A}" sibTransId="{040DEA7D-9F11-454D-9951-5EA1A3472E8E}"/>
    <dgm:cxn modelId="{41E8CD63-B758-4BB5-B41B-0E036EA83F2A}" type="presOf" srcId="{C8B92175-E9B8-4C82-A0FB-569C06529142}" destId="{56B83BDC-2E37-4C1B-B214-91CDA7A78CC0}" srcOrd="0" destOrd="1" presId="urn:microsoft.com/office/officeart/2005/8/layout/vList5"/>
    <dgm:cxn modelId="{EFC9CB66-9E6F-43EA-B325-E6C11D39D401}" srcId="{8EB3F518-0C8C-42AB-95C2-96E5E7E55F87}" destId="{C8B92175-E9B8-4C82-A0FB-569C06529142}" srcOrd="1" destOrd="0" parTransId="{4311F613-3444-42B2-BECC-D8022A0D1F89}" sibTransId="{381E3305-2E6E-4BD7-AC23-41C80A706569}"/>
    <dgm:cxn modelId="{5CE2AB47-AAEF-4527-AD64-33A6557328C8}" type="presOf" srcId="{8EB3F518-0C8C-42AB-95C2-96E5E7E55F87}" destId="{DD72AD20-F415-4F8F-98B0-FFB2D4C51BC3}" srcOrd="0" destOrd="0" presId="urn:microsoft.com/office/officeart/2005/8/layout/vList5"/>
    <dgm:cxn modelId="{6A2EE572-F042-4027-BF13-974C8C2C5147}" type="presOf" srcId="{1452D927-302D-47BB-BE30-917F752A332B}" destId="{56B83BDC-2E37-4C1B-B214-91CDA7A78CC0}" srcOrd="0" destOrd="0" presId="urn:microsoft.com/office/officeart/2005/8/layout/vList5"/>
    <dgm:cxn modelId="{449D5592-C9D6-4B14-BE98-5643841E9247}" type="presOf" srcId="{4D504C5E-5F67-4D43-9F50-8593D3F4FE06}" destId="{6C7CE1CC-4B47-4B97-A19A-E6EC106ABCD5}" srcOrd="0" destOrd="0" presId="urn:microsoft.com/office/officeart/2005/8/layout/vList5"/>
    <dgm:cxn modelId="{AEB8ED9D-3768-4421-880C-4B31E95D12CF}" srcId="{4D504C5E-5F67-4D43-9F50-8593D3F4FE06}" destId="{730A2B0E-7FAA-4B2A-AD1A-31A27A2CCAA0}" srcOrd="0" destOrd="0" parTransId="{2F1D98BF-9F27-431F-AC2B-DCE4DA78B838}" sibTransId="{49D48106-2E1A-4856-965A-EDB79E3D42F0}"/>
    <dgm:cxn modelId="{BCF0ABB9-4FC5-4AB6-95E3-0AA403E53D8F}" type="presOf" srcId="{3AE3953D-8BD4-4A96-8880-6EF7390918F0}" destId="{56B83BDC-2E37-4C1B-B214-91CDA7A78CC0}" srcOrd="0" destOrd="2" presId="urn:microsoft.com/office/officeart/2005/8/layout/vList5"/>
    <dgm:cxn modelId="{91ADE4E1-3B9B-4356-BCCB-B91F9EF285E3}" srcId="{8EB3F518-0C8C-42AB-95C2-96E5E7E55F87}" destId="{3AE3953D-8BD4-4A96-8880-6EF7390918F0}" srcOrd="2" destOrd="0" parTransId="{3A597B05-5200-4ACD-B25C-4473FA921704}" sibTransId="{BF2E5103-F587-4ED2-BEA3-DC636966F887}"/>
    <dgm:cxn modelId="{0E3C3CE5-E25F-472A-9485-F206535D6B72}" type="presOf" srcId="{3DFC9075-063B-4602-9F2A-5FCA9E32797C}" destId="{45F3335E-16DB-477E-81D5-19BFD86AAD45}" srcOrd="0" destOrd="0" presId="urn:microsoft.com/office/officeart/2005/8/layout/vList5"/>
    <dgm:cxn modelId="{41B1D5FB-9DE5-481A-8B44-6B3F68934EC8}" srcId="{8EB3F518-0C8C-42AB-95C2-96E5E7E55F87}" destId="{1452D927-302D-47BB-BE30-917F752A332B}" srcOrd="0" destOrd="0" parTransId="{2F9D5FBD-CD1E-4027-9277-4DF5CC0CD054}" sibTransId="{C05AD7D9-D4E6-4679-9D05-593EA5978AB7}"/>
    <dgm:cxn modelId="{098241A9-7205-4245-9219-580E2EC75040}" type="presParOf" srcId="{45F3335E-16DB-477E-81D5-19BFD86AAD45}" destId="{594893C7-FA28-4971-B60C-087016324372}" srcOrd="0" destOrd="0" presId="urn:microsoft.com/office/officeart/2005/8/layout/vList5"/>
    <dgm:cxn modelId="{D393F4E2-3CEA-4FE2-AAAA-F0E4A7303629}" type="presParOf" srcId="{594893C7-FA28-4971-B60C-087016324372}" destId="{6C7CE1CC-4B47-4B97-A19A-E6EC106ABCD5}" srcOrd="0" destOrd="0" presId="urn:microsoft.com/office/officeart/2005/8/layout/vList5"/>
    <dgm:cxn modelId="{4B17E259-6CF6-48FF-BBAA-26FAE2680E7C}" type="presParOf" srcId="{594893C7-FA28-4971-B60C-087016324372}" destId="{7282F909-531D-41C7-9836-3802A6CB32AD}" srcOrd="1" destOrd="0" presId="urn:microsoft.com/office/officeart/2005/8/layout/vList5"/>
    <dgm:cxn modelId="{EC4C5FD1-9650-4523-A75D-38D9A1BB5A84}" type="presParOf" srcId="{45F3335E-16DB-477E-81D5-19BFD86AAD45}" destId="{5E133415-D72E-43FC-8EE1-3E2A4C20E28D}" srcOrd="1" destOrd="0" presId="urn:microsoft.com/office/officeart/2005/8/layout/vList5"/>
    <dgm:cxn modelId="{6D2D28F7-370F-4419-9598-72F4E88C31A4}" type="presParOf" srcId="{45F3335E-16DB-477E-81D5-19BFD86AAD45}" destId="{7E5EDC9D-BABD-4644-9C27-C236F46712FE}" srcOrd="2" destOrd="0" presId="urn:microsoft.com/office/officeart/2005/8/layout/vList5"/>
    <dgm:cxn modelId="{8C6594C6-9383-46AC-AD1F-11CBF1371449}" type="presParOf" srcId="{7E5EDC9D-BABD-4644-9C27-C236F46712FE}" destId="{DD72AD20-F415-4F8F-98B0-FFB2D4C51BC3}" srcOrd="0" destOrd="0" presId="urn:microsoft.com/office/officeart/2005/8/layout/vList5"/>
    <dgm:cxn modelId="{922695B3-E9E0-4D8A-94E8-9C436AA859DC}" type="presParOf" srcId="{7E5EDC9D-BABD-4644-9C27-C236F46712FE}" destId="{56B83BDC-2E37-4C1B-B214-91CDA7A78CC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217F-9978-43EB-83B1-30606D35ECCC}">
      <dsp:nvSpPr>
        <dsp:cNvPr id="0" name=""/>
        <dsp:cNvSpPr/>
      </dsp:nvSpPr>
      <dsp:spPr>
        <a:xfrm>
          <a:off x="3092" y="128819"/>
          <a:ext cx="2453113" cy="34343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4" tIns="330200" rIns="191254" bIns="330200" numCol="1" spcCol="1270" anchor="t" anchorCtr="0">
          <a:noAutofit/>
        </a:bodyPr>
        <a:lstStyle/>
        <a:p>
          <a:pPr marL="0" lvl="0" indent="0" algn="l" defTabSz="1022350">
            <a:lnSpc>
              <a:spcPct val="90000"/>
            </a:lnSpc>
            <a:spcBef>
              <a:spcPct val="0"/>
            </a:spcBef>
            <a:spcAft>
              <a:spcPct val="35000"/>
            </a:spcAft>
            <a:buNone/>
          </a:pPr>
          <a:r>
            <a:rPr lang="en-US" sz="2300" kern="1200" dirty="0"/>
            <a:t>Distinguish Between the Traditional and Backward Design</a:t>
          </a:r>
        </a:p>
      </dsp:txBody>
      <dsp:txXfrm>
        <a:off x="3092" y="1433875"/>
        <a:ext cx="2453113" cy="2060615"/>
      </dsp:txXfrm>
    </dsp:sp>
    <dsp:sp modelId="{F4D70976-7983-483F-BF8C-87F199C3015F}">
      <dsp:nvSpPr>
        <dsp:cNvPr id="0" name=""/>
        <dsp:cNvSpPr/>
      </dsp:nvSpPr>
      <dsp:spPr>
        <a:xfrm>
          <a:off x="714495" y="472255"/>
          <a:ext cx="1030307" cy="10303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27" tIns="12700" rIns="8032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5380" y="623140"/>
        <a:ext cx="728537" cy="728537"/>
      </dsp:txXfrm>
    </dsp:sp>
    <dsp:sp modelId="{48B38AAA-2501-4FF7-8FD0-4134ADE98779}">
      <dsp:nvSpPr>
        <dsp:cNvPr id="0" name=""/>
        <dsp:cNvSpPr/>
      </dsp:nvSpPr>
      <dsp:spPr>
        <a:xfrm>
          <a:off x="3092" y="3563106"/>
          <a:ext cx="245311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08210-BA36-4BE8-973A-35ED70FAC24F}">
      <dsp:nvSpPr>
        <dsp:cNvPr id="0" name=""/>
        <dsp:cNvSpPr/>
      </dsp:nvSpPr>
      <dsp:spPr>
        <a:xfrm>
          <a:off x="2701517" y="128819"/>
          <a:ext cx="2453113" cy="34343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4" tIns="330200" rIns="191254" bIns="330200" numCol="1" spcCol="1270" anchor="t" anchorCtr="0">
          <a:noAutofit/>
        </a:bodyPr>
        <a:lstStyle/>
        <a:p>
          <a:pPr marL="0" lvl="0" indent="0" algn="l" defTabSz="1022350">
            <a:lnSpc>
              <a:spcPct val="90000"/>
            </a:lnSpc>
            <a:spcBef>
              <a:spcPct val="0"/>
            </a:spcBef>
            <a:spcAft>
              <a:spcPct val="35000"/>
            </a:spcAft>
            <a:buNone/>
          </a:pPr>
          <a:r>
            <a:rPr lang="en-US" sz="2300" kern="1200" dirty="0"/>
            <a:t>Explain the Benefits of the Backward Design</a:t>
          </a:r>
        </a:p>
      </dsp:txBody>
      <dsp:txXfrm>
        <a:off x="2701517" y="1433875"/>
        <a:ext cx="2453113" cy="2060615"/>
      </dsp:txXfrm>
    </dsp:sp>
    <dsp:sp modelId="{CC835F7D-4463-49F3-B104-C966AE8A0947}">
      <dsp:nvSpPr>
        <dsp:cNvPr id="0" name=""/>
        <dsp:cNvSpPr/>
      </dsp:nvSpPr>
      <dsp:spPr>
        <a:xfrm>
          <a:off x="3412920" y="472255"/>
          <a:ext cx="1030307" cy="10303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27" tIns="12700" rIns="8032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63805" y="623140"/>
        <a:ext cx="728537" cy="728537"/>
      </dsp:txXfrm>
    </dsp:sp>
    <dsp:sp modelId="{F6FFC009-AD6D-46AB-978C-498CD6359870}">
      <dsp:nvSpPr>
        <dsp:cNvPr id="0" name=""/>
        <dsp:cNvSpPr/>
      </dsp:nvSpPr>
      <dsp:spPr>
        <a:xfrm>
          <a:off x="2701517" y="3563106"/>
          <a:ext cx="245311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8C934-DFF3-4B76-B3BB-11770B535F86}">
      <dsp:nvSpPr>
        <dsp:cNvPr id="0" name=""/>
        <dsp:cNvSpPr/>
      </dsp:nvSpPr>
      <dsp:spPr>
        <a:xfrm>
          <a:off x="5399942" y="128819"/>
          <a:ext cx="2453113" cy="34343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4" tIns="330200" rIns="191254" bIns="330200" numCol="1" spcCol="1270" anchor="t" anchorCtr="0">
          <a:noAutofit/>
        </a:bodyPr>
        <a:lstStyle/>
        <a:p>
          <a:pPr marL="0" lvl="0" indent="0" algn="l" defTabSz="1022350">
            <a:lnSpc>
              <a:spcPct val="90000"/>
            </a:lnSpc>
            <a:spcBef>
              <a:spcPct val="0"/>
            </a:spcBef>
            <a:spcAft>
              <a:spcPct val="35000"/>
            </a:spcAft>
            <a:buNone/>
          </a:pPr>
          <a:r>
            <a:rPr lang="en-US" sz="2300" kern="1200" dirty="0"/>
            <a:t>Identify the 3 Steps of the Backward Design Process</a:t>
          </a:r>
        </a:p>
      </dsp:txBody>
      <dsp:txXfrm>
        <a:off x="5399942" y="1433875"/>
        <a:ext cx="2453113" cy="2060615"/>
      </dsp:txXfrm>
    </dsp:sp>
    <dsp:sp modelId="{9CE88448-9960-446F-889C-8EB19E4E63BB}">
      <dsp:nvSpPr>
        <dsp:cNvPr id="0" name=""/>
        <dsp:cNvSpPr/>
      </dsp:nvSpPr>
      <dsp:spPr>
        <a:xfrm>
          <a:off x="6111345" y="472255"/>
          <a:ext cx="1030307" cy="10303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27" tIns="12700" rIns="8032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62230" y="623140"/>
        <a:ext cx="728537" cy="728537"/>
      </dsp:txXfrm>
    </dsp:sp>
    <dsp:sp modelId="{705C9D46-BEE0-4598-90F2-FCD94A98E07D}">
      <dsp:nvSpPr>
        <dsp:cNvPr id="0" name=""/>
        <dsp:cNvSpPr/>
      </dsp:nvSpPr>
      <dsp:spPr>
        <a:xfrm>
          <a:off x="5399942" y="3563106"/>
          <a:ext cx="245311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AC4F7-0F6D-427F-94EE-47379C92D030}">
      <dsp:nvSpPr>
        <dsp:cNvPr id="0" name=""/>
        <dsp:cNvSpPr/>
      </dsp:nvSpPr>
      <dsp:spPr>
        <a:xfrm>
          <a:off x="8098367" y="128819"/>
          <a:ext cx="2453113" cy="34343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254" tIns="330200" rIns="191254" bIns="330200" numCol="1" spcCol="1270" anchor="t" anchorCtr="0">
          <a:noAutofit/>
        </a:bodyPr>
        <a:lstStyle/>
        <a:p>
          <a:pPr marL="0" lvl="0" indent="0" algn="l" defTabSz="1022350">
            <a:lnSpc>
              <a:spcPct val="90000"/>
            </a:lnSpc>
            <a:spcBef>
              <a:spcPct val="0"/>
            </a:spcBef>
            <a:spcAft>
              <a:spcPct val="35000"/>
            </a:spcAft>
            <a:buNone/>
          </a:pPr>
          <a:r>
            <a:rPr lang="en-US" sz="2300" kern="1200" dirty="0"/>
            <a:t>Use the Backward Design Template</a:t>
          </a:r>
        </a:p>
      </dsp:txBody>
      <dsp:txXfrm>
        <a:off x="8098367" y="1433875"/>
        <a:ext cx="2453113" cy="2060615"/>
      </dsp:txXfrm>
    </dsp:sp>
    <dsp:sp modelId="{589194A1-72D9-4109-9C65-C20CE57D4077}">
      <dsp:nvSpPr>
        <dsp:cNvPr id="0" name=""/>
        <dsp:cNvSpPr/>
      </dsp:nvSpPr>
      <dsp:spPr>
        <a:xfrm>
          <a:off x="8809770" y="472255"/>
          <a:ext cx="1030307" cy="10303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27" tIns="12700" rIns="8032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60655" y="623140"/>
        <a:ext cx="728537" cy="728537"/>
      </dsp:txXfrm>
    </dsp:sp>
    <dsp:sp modelId="{710AF7ED-2A98-44B8-98A5-80302D239097}">
      <dsp:nvSpPr>
        <dsp:cNvPr id="0" name=""/>
        <dsp:cNvSpPr/>
      </dsp:nvSpPr>
      <dsp:spPr>
        <a:xfrm>
          <a:off x="8098367" y="3563106"/>
          <a:ext cx="245311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42F5D-BBF6-42C4-9684-39F38D5597CC}">
      <dsp:nvSpPr>
        <dsp:cNvPr id="0" name=""/>
        <dsp:cNvSpPr/>
      </dsp:nvSpPr>
      <dsp:spPr>
        <a:xfrm>
          <a:off x="0" y="2364"/>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80D53-1977-4ACE-AD8E-2B0ED92B3727}">
      <dsp:nvSpPr>
        <dsp:cNvPr id="0" name=""/>
        <dsp:cNvSpPr/>
      </dsp:nvSpPr>
      <dsp:spPr>
        <a:xfrm>
          <a:off x="362489" y="271984"/>
          <a:ext cx="659071" cy="65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D475D5-1E1A-45E2-A6C2-D2DD2D127DFC}">
      <dsp:nvSpPr>
        <dsp:cNvPr id="0" name=""/>
        <dsp:cNvSpPr/>
      </dsp:nvSpPr>
      <dsp:spPr>
        <a:xfrm>
          <a:off x="1384050" y="236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89000">
            <a:lnSpc>
              <a:spcPct val="100000"/>
            </a:lnSpc>
            <a:spcBef>
              <a:spcPct val="0"/>
            </a:spcBef>
            <a:spcAft>
              <a:spcPct val="35000"/>
            </a:spcAft>
            <a:buNone/>
          </a:pPr>
          <a:r>
            <a:rPr lang="en-US" sz="2000" kern="1200" dirty="0"/>
            <a:t>What is sufficient and telling evidence of understanding? </a:t>
          </a:r>
        </a:p>
      </dsp:txBody>
      <dsp:txXfrm>
        <a:off x="1384050" y="2364"/>
        <a:ext cx="4733285" cy="1198312"/>
      </dsp:txXfrm>
    </dsp:sp>
    <dsp:sp modelId="{6BE2E7D8-E7FB-4404-9860-A49930DCC861}">
      <dsp:nvSpPr>
        <dsp:cNvPr id="0" name=""/>
        <dsp:cNvSpPr/>
      </dsp:nvSpPr>
      <dsp:spPr>
        <a:xfrm>
          <a:off x="0" y="1500254"/>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73119-4DDE-4E0A-86D1-F1FB699C81B0}">
      <dsp:nvSpPr>
        <dsp:cNvPr id="0" name=""/>
        <dsp:cNvSpPr/>
      </dsp:nvSpPr>
      <dsp:spPr>
        <a:xfrm>
          <a:off x="362489" y="1769874"/>
          <a:ext cx="659071" cy="659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1DC476-AF19-442F-AECB-6652876B20C1}">
      <dsp:nvSpPr>
        <dsp:cNvPr id="0" name=""/>
        <dsp:cNvSpPr/>
      </dsp:nvSpPr>
      <dsp:spPr>
        <a:xfrm>
          <a:off x="1384050" y="150025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89000">
            <a:lnSpc>
              <a:spcPct val="100000"/>
            </a:lnSpc>
            <a:spcBef>
              <a:spcPct val="0"/>
            </a:spcBef>
            <a:spcAft>
              <a:spcPct val="35000"/>
            </a:spcAft>
            <a:buNone/>
          </a:pPr>
          <a:r>
            <a:rPr lang="en-US" sz="2000" kern="1200"/>
            <a:t>What performance tasks should anchor the focus of the unit? </a:t>
          </a:r>
          <a:endParaRPr lang="en-US" sz="2000" kern="1200" dirty="0"/>
        </a:p>
      </dsp:txBody>
      <dsp:txXfrm>
        <a:off x="1384050" y="1500254"/>
        <a:ext cx="4733285" cy="1198312"/>
      </dsp:txXfrm>
    </dsp:sp>
    <dsp:sp modelId="{52B62203-40EC-4946-81D4-1AE401B7CB78}">
      <dsp:nvSpPr>
        <dsp:cNvPr id="0" name=""/>
        <dsp:cNvSpPr/>
      </dsp:nvSpPr>
      <dsp:spPr>
        <a:xfrm>
          <a:off x="0" y="2998145"/>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99645-4DA3-46D9-9D1A-67A64AADC83B}">
      <dsp:nvSpPr>
        <dsp:cNvPr id="0" name=""/>
        <dsp:cNvSpPr/>
      </dsp:nvSpPr>
      <dsp:spPr>
        <a:xfrm>
          <a:off x="362489" y="3267765"/>
          <a:ext cx="659071" cy="659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26666-FA64-44B6-9046-26147DA77B76}">
      <dsp:nvSpPr>
        <dsp:cNvPr id="0" name=""/>
        <dsp:cNvSpPr/>
      </dsp:nvSpPr>
      <dsp:spPr>
        <a:xfrm>
          <a:off x="1384050" y="299814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89000">
            <a:lnSpc>
              <a:spcPct val="100000"/>
            </a:lnSpc>
            <a:spcBef>
              <a:spcPct val="0"/>
            </a:spcBef>
            <a:spcAft>
              <a:spcPct val="35000"/>
            </a:spcAft>
            <a:buNone/>
          </a:pPr>
          <a:r>
            <a:rPr lang="en-US" sz="2000" kern="1200" dirty="0"/>
            <a:t>What criteria will be used to assess the work? </a:t>
          </a:r>
        </a:p>
      </dsp:txBody>
      <dsp:txXfrm>
        <a:off x="1384050" y="2998145"/>
        <a:ext cx="4733285" cy="1198312"/>
      </dsp:txXfrm>
    </dsp:sp>
    <dsp:sp modelId="{B4ABFB73-2F55-42E7-896F-3F5C86E1E611}">
      <dsp:nvSpPr>
        <dsp:cNvPr id="0" name=""/>
        <dsp:cNvSpPr/>
      </dsp:nvSpPr>
      <dsp:spPr>
        <a:xfrm>
          <a:off x="0" y="4496035"/>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518EA-E481-495E-A0A1-4EA9D28B6DA6}">
      <dsp:nvSpPr>
        <dsp:cNvPr id="0" name=""/>
        <dsp:cNvSpPr/>
      </dsp:nvSpPr>
      <dsp:spPr>
        <a:xfrm>
          <a:off x="362489" y="4765655"/>
          <a:ext cx="659071" cy="6590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26F46A-086D-4EF9-8BE3-976A0BCF9BC1}">
      <dsp:nvSpPr>
        <dsp:cNvPr id="0" name=""/>
        <dsp:cNvSpPr/>
      </dsp:nvSpPr>
      <dsp:spPr>
        <a:xfrm>
          <a:off x="1384050" y="449603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889000">
            <a:lnSpc>
              <a:spcPct val="100000"/>
            </a:lnSpc>
            <a:spcBef>
              <a:spcPct val="0"/>
            </a:spcBef>
            <a:spcAft>
              <a:spcPct val="35000"/>
            </a:spcAft>
            <a:buNone/>
          </a:pPr>
          <a:r>
            <a:rPr lang="en-US" sz="2000" kern="1200" dirty="0"/>
            <a:t>Will the assessment reveal and distinguish those who really understand and those who only seem to understand?</a:t>
          </a:r>
        </a:p>
      </dsp:txBody>
      <dsp:txXfrm>
        <a:off x="1384050" y="4496035"/>
        <a:ext cx="4733285" cy="119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992B-7412-47C9-993E-FD8646B1EEB4}">
      <dsp:nvSpPr>
        <dsp:cNvPr id="0" name=""/>
        <dsp:cNvSpPr/>
      </dsp:nvSpPr>
      <dsp:spPr>
        <a:xfrm>
          <a:off x="0" y="431"/>
          <a:ext cx="10396842" cy="1009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5B0E7-4094-405F-B230-AC47F66908D6}">
      <dsp:nvSpPr>
        <dsp:cNvPr id="0" name=""/>
        <dsp:cNvSpPr/>
      </dsp:nvSpPr>
      <dsp:spPr>
        <a:xfrm>
          <a:off x="305457" y="227631"/>
          <a:ext cx="555377" cy="5553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0F8D-F3DB-49D9-8A45-2AA9B983694F}">
      <dsp:nvSpPr>
        <dsp:cNvPr id="0" name=""/>
        <dsp:cNvSpPr/>
      </dsp:nvSpPr>
      <dsp:spPr>
        <a:xfrm>
          <a:off x="1166292" y="431"/>
          <a:ext cx="9230549" cy="100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68" tIns="106868" rIns="106868" bIns="106868" numCol="1" spcCol="1270" anchor="ctr" anchorCtr="0">
          <a:noAutofit/>
        </a:bodyPr>
        <a:lstStyle/>
        <a:p>
          <a:pPr marL="0" lvl="0" indent="0" algn="l" defTabSz="1111250">
            <a:lnSpc>
              <a:spcPct val="100000"/>
            </a:lnSpc>
            <a:spcBef>
              <a:spcPct val="0"/>
            </a:spcBef>
            <a:spcAft>
              <a:spcPct val="35000"/>
            </a:spcAft>
            <a:buNone/>
          </a:pPr>
          <a:r>
            <a:rPr lang="en-US" sz="2500" kern="1200" dirty="0"/>
            <a:t>1. Select a learning outcome. </a:t>
          </a:r>
        </a:p>
      </dsp:txBody>
      <dsp:txXfrm>
        <a:off x="1166292" y="431"/>
        <a:ext cx="9230549" cy="1009777"/>
      </dsp:txXfrm>
    </dsp:sp>
    <dsp:sp modelId="{C60CF1C6-7415-4C70-BBDD-70A73ED4BC71}">
      <dsp:nvSpPr>
        <dsp:cNvPr id="0" name=""/>
        <dsp:cNvSpPr/>
      </dsp:nvSpPr>
      <dsp:spPr>
        <a:xfrm>
          <a:off x="0" y="1262652"/>
          <a:ext cx="10396842" cy="1009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72614-4CEC-4A2E-A131-02CD588FDA00}">
      <dsp:nvSpPr>
        <dsp:cNvPr id="0" name=""/>
        <dsp:cNvSpPr/>
      </dsp:nvSpPr>
      <dsp:spPr>
        <a:xfrm>
          <a:off x="305457" y="1489852"/>
          <a:ext cx="555377" cy="5553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A9760-A6A9-4CE1-BAC5-1C0771BC3EAC}">
      <dsp:nvSpPr>
        <dsp:cNvPr id="0" name=""/>
        <dsp:cNvSpPr/>
      </dsp:nvSpPr>
      <dsp:spPr>
        <a:xfrm>
          <a:off x="1166292" y="1262652"/>
          <a:ext cx="9230549" cy="100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68" tIns="106868" rIns="106868" bIns="106868" numCol="1" spcCol="1270" anchor="ctr" anchorCtr="0">
          <a:noAutofit/>
        </a:bodyPr>
        <a:lstStyle/>
        <a:p>
          <a:pPr marL="0" lvl="0" indent="0" algn="l" defTabSz="1111250">
            <a:lnSpc>
              <a:spcPct val="100000"/>
            </a:lnSpc>
            <a:spcBef>
              <a:spcPct val="0"/>
            </a:spcBef>
            <a:spcAft>
              <a:spcPct val="35000"/>
            </a:spcAft>
            <a:buNone/>
          </a:pPr>
          <a:r>
            <a:rPr lang="en-US" sz="2500" kern="1200" dirty="0"/>
            <a:t>2. Using a Taxonomy, identify the level of thinking or cognition required by the learning outcome. (Handout: Blooms Taxonomy)</a:t>
          </a:r>
        </a:p>
      </dsp:txBody>
      <dsp:txXfrm>
        <a:off x="1166292" y="1262652"/>
        <a:ext cx="9230549" cy="1009777"/>
      </dsp:txXfrm>
    </dsp:sp>
    <dsp:sp modelId="{E91BFED3-D8D1-40EE-B3B0-EF78406B3411}">
      <dsp:nvSpPr>
        <dsp:cNvPr id="0" name=""/>
        <dsp:cNvSpPr/>
      </dsp:nvSpPr>
      <dsp:spPr>
        <a:xfrm>
          <a:off x="0" y="2524874"/>
          <a:ext cx="10396842" cy="10097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BB736-BC39-431F-A281-855B68D1122D}">
      <dsp:nvSpPr>
        <dsp:cNvPr id="0" name=""/>
        <dsp:cNvSpPr/>
      </dsp:nvSpPr>
      <dsp:spPr>
        <a:xfrm>
          <a:off x="305457" y="2752074"/>
          <a:ext cx="555377" cy="5553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2E2A7-1FE8-413E-ABEC-573E74EC9268}">
      <dsp:nvSpPr>
        <dsp:cNvPr id="0" name=""/>
        <dsp:cNvSpPr/>
      </dsp:nvSpPr>
      <dsp:spPr>
        <a:xfrm>
          <a:off x="1166292" y="2524874"/>
          <a:ext cx="9230549" cy="100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868" tIns="106868" rIns="106868" bIns="106868" numCol="1" spcCol="1270" anchor="ctr" anchorCtr="0">
          <a:noAutofit/>
        </a:bodyPr>
        <a:lstStyle/>
        <a:p>
          <a:pPr marL="0" lvl="0" indent="0" algn="l" defTabSz="1111250">
            <a:lnSpc>
              <a:spcPct val="100000"/>
            </a:lnSpc>
            <a:spcBef>
              <a:spcPct val="0"/>
            </a:spcBef>
            <a:spcAft>
              <a:spcPct val="35000"/>
            </a:spcAft>
            <a:buNone/>
          </a:pPr>
          <a:r>
            <a:rPr lang="en-US" sz="2500" kern="1200" dirty="0"/>
            <a:t>3. Identify the type of assessments you could use. </a:t>
          </a:r>
        </a:p>
      </dsp:txBody>
      <dsp:txXfrm>
        <a:off x="1166292" y="2524874"/>
        <a:ext cx="9230549" cy="1009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2F909-531D-41C7-9836-3802A6CB32AD}">
      <dsp:nvSpPr>
        <dsp:cNvPr id="0" name=""/>
        <dsp:cNvSpPr/>
      </dsp:nvSpPr>
      <dsp:spPr>
        <a:xfrm rot="5400000">
          <a:off x="6584011" y="-2487029"/>
          <a:ext cx="1568566" cy="69348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t>To eliminate instruction that is activity oriented or coverage oriented</a:t>
          </a:r>
        </a:p>
      </dsp:txBody>
      <dsp:txXfrm rot="-5400000">
        <a:off x="3900862" y="272691"/>
        <a:ext cx="6858294" cy="1415424"/>
      </dsp:txXfrm>
    </dsp:sp>
    <dsp:sp modelId="{6C7CE1CC-4B47-4B97-A19A-E6EC106ABCD5}">
      <dsp:nvSpPr>
        <dsp:cNvPr id="0" name=""/>
        <dsp:cNvSpPr/>
      </dsp:nvSpPr>
      <dsp:spPr>
        <a:xfrm>
          <a:off x="0" y="49"/>
          <a:ext cx="3900862" cy="1960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WHY?</a:t>
          </a:r>
        </a:p>
      </dsp:txBody>
      <dsp:txXfrm>
        <a:off x="95714" y="95763"/>
        <a:ext cx="3709434" cy="1769280"/>
      </dsp:txXfrm>
    </dsp:sp>
    <dsp:sp modelId="{56B83BDC-2E37-4C1B-B214-91CDA7A78CC0}">
      <dsp:nvSpPr>
        <dsp:cNvPr id="0" name=""/>
        <dsp:cNvSpPr/>
      </dsp:nvSpPr>
      <dsp:spPr>
        <a:xfrm rot="5400000">
          <a:off x="6584011" y="-428286"/>
          <a:ext cx="1568566" cy="69348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t>Identify desired results</a:t>
          </a:r>
        </a:p>
        <a:p>
          <a:pPr marL="285750" lvl="1" indent="-285750" algn="l" defTabSz="1244600">
            <a:lnSpc>
              <a:spcPct val="90000"/>
            </a:lnSpc>
            <a:spcBef>
              <a:spcPct val="0"/>
            </a:spcBef>
            <a:spcAft>
              <a:spcPct val="15000"/>
            </a:spcAft>
            <a:buChar char="•"/>
          </a:pPr>
          <a:r>
            <a:rPr lang="en-US" sz="2800" kern="1200"/>
            <a:t>Determine acceptable evidence</a:t>
          </a:r>
        </a:p>
        <a:p>
          <a:pPr marL="285750" lvl="1" indent="-285750" algn="l" defTabSz="1244600">
            <a:lnSpc>
              <a:spcPct val="90000"/>
            </a:lnSpc>
            <a:spcBef>
              <a:spcPct val="0"/>
            </a:spcBef>
            <a:spcAft>
              <a:spcPct val="15000"/>
            </a:spcAft>
            <a:buChar char="•"/>
          </a:pPr>
          <a:r>
            <a:rPr lang="en-US" sz="2800" kern="1200"/>
            <a:t>Plan learning experiences/instruction</a:t>
          </a:r>
        </a:p>
      </dsp:txBody>
      <dsp:txXfrm rot="-5400000">
        <a:off x="3900862" y="2331434"/>
        <a:ext cx="6858294" cy="1415424"/>
      </dsp:txXfrm>
    </dsp:sp>
    <dsp:sp modelId="{DD72AD20-F415-4F8F-98B0-FFB2D4C51BC3}">
      <dsp:nvSpPr>
        <dsp:cNvPr id="0" name=""/>
        <dsp:cNvSpPr/>
      </dsp:nvSpPr>
      <dsp:spPr>
        <a:xfrm>
          <a:off x="0" y="2058792"/>
          <a:ext cx="3900862" cy="19607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WHAT?</a:t>
          </a:r>
        </a:p>
      </dsp:txBody>
      <dsp:txXfrm>
        <a:off x="95714" y="2154506"/>
        <a:ext cx="3709434" cy="176928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BA21E-37BB-4203-9E42-358948FEE3F5}"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643B1-9AD1-4753-A792-D2FEF6D51563}" type="slidenum">
              <a:rPr lang="en-US" smtClean="0"/>
              <a:t>‹#›</a:t>
            </a:fld>
            <a:endParaRPr lang="en-US"/>
          </a:p>
        </p:txBody>
      </p:sp>
    </p:spTree>
    <p:extLst>
      <p:ext uri="{BB962C8B-B14F-4D97-AF65-F5344CB8AC3E}">
        <p14:creationId xmlns:p14="http://schemas.microsoft.com/office/powerpoint/2010/main" val="252069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643B1-9AD1-4753-A792-D2FEF6D51563}" type="slidenum">
              <a:rPr lang="en-US" smtClean="0"/>
              <a:t>3</a:t>
            </a:fld>
            <a:endParaRPr lang="en-US"/>
          </a:p>
        </p:txBody>
      </p:sp>
    </p:spTree>
    <p:extLst>
      <p:ext uri="{BB962C8B-B14F-4D97-AF65-F5344CB8AC3E}">
        <p14:creationId xmlns:p14="http://schemas.microsoft.com/office/powerpoint/2010/main" val="237183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643B1-9AD1-4753-A792-D2FEF6D51563}" type="slidenum">
              <a:rPr lang="en-US" smtClean="0"/>
              <a:t>18</a:t>
            </a:fld>
            <a:endParaRPr lang="en-US"/>
          </a:p>
        </p:txBody>
      </p:sp>
    </p:spTree>
    <p:extLst>
      <p:ext uri="{BB962C8B-B14F-4D97-AF65-F5344CB8AC3E}">
        <p14:creationId xmlns:p14="http://schemas.microsoft.com/office/powerpoint/2010/main" val="254201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643B1-9AD1-4753-A792-D2FEF6D51563}" type="slidenum">
              <a:rPr lang="en-US" smtClean="0"/>
              <a:t>5</a:t>
            </a:fld>
            <a:endParaRPr lang="en-US"/>
          </a:p>
        </p:txBody>
      </p:sp>
    </p:spTree>
    <p:extLst>
      <p:ext uri="{BB962C8B-B14F-4D97-AF65-F5344CB8AC3E}">
        <p14:creationId xmlns:p14="http://schemas.microsoft.com/office/powerpoint/2010/main" val="384536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C509C0-5971-435C-9098-A1EA1548B6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65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643B1-9AD1-4753-A792-D2FEF6D51563}" type="slidenum">
              <a:rPr lang="en-US" smtClean="0"/>
              <a:t>7</a:t>
            </a:fld>
            <a:endParaRPr lang="en-US"/>
          </a:p>
        </p:txBody>
      </p:sp>
    </p:spTree>
    <p:extLst>
      <p:ext uri="{BB962C8B-B14F-4D97-AF65-F5344CB8AC3E}">
        <p14:creationId xmlns:p14="http://schemas.microsoft.com/office/powerpoint/2010/main" val="74256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643B1-9AD1-4753-A792-D2FEF6D51563}" type="slidenum">
              <a:rPr lang="en-US" smtClean="0"/>
              <a:t>10</a:t>
            </a:fld>
            <a:endParaRPr lang="en-US"/>
          </a:p>
        </p:txBody>
      </p:sp>
    </p:spTree>
    <p:extLst>
      <p:ext uri="{BB962C8B-B14F-4D97-AF65-F5344CB8AC3E}">
        <p14:creationId xmlns:p14="http://schemas.microsoft.com/office/powerpoint/2010/main" val="29070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Backward Design is a great tool for building online courses (face to face courses as well!). Knowing the final outcomes you want students to achieve helps to guide you through your entire course development. </a:t>
            </a:r>
          </a:p>
          <a:p>
            <a:r>
              <a:rPr lang="en-US" dirty="0"/>
              <a:t>In the online classroom organization and explicitness is a must; it can help you achieve those goals by making sure each activity is tied to the desired final outcome. </a:t>
            </a:r>
          </a:p>
          <a:p>
            <a:r>
              <a:rPr lang="en-US" dirty="0"/>
              <a:t>Backward Design also provides transparency for students - in your final product (the course) they get to see what they should be learning, how the information they are reading and watching is relevant to their learning, and how the activities and assessments are helping them to achieve the goals of the course, connecting their learning to the course content.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C509C0-5971-435C-9098-A1EA1548B6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97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643B1-9AD1-4753-A792-D2FEF6D51563}" type="slidenum">
              <a:rPr lang="en-US" smtClean="0"/>
              <a:t>14</a:t>
            </a:fld>
            <a:endParaRPr lang="en-US"/>
          </a:p>
        </p:txBody>
      </p:sp>
    </p:spTree>
    <p:extLst>
      <p:ext uri="{BB962C8B-B14F-4D97-AF65-F5344CB8AC3E}">
        <p14:creationId xmlns:p14="http://schemas.microsoft.com/office/powerpoint/2010/main" val="121988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643B1-9AD1-4753-A792-D2FEF6D51563}" type="slidenum">
              <a:rPr lang="en-US" smtClean="0"/>
              <a:t>15</a:t>
            </a:fld>
            <a:endParaRPr lang="en-US"/>
          </a:p>
        </p:txBody>
      </p:sp>
    </p:spTree>
    <p:extLst>
      <p:ext uri="{BB962C8B-B14F-4D97-AF65-F5344CB8AC3E}">
        <p14:creationId xmlns:p14="http://schemas.microsoft.com/office/powerpoint/2010/main" val="414852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3643B1-9AD1-4753-A792-D2FEF6D51563}" type="slidenum">
              <a:rPr lang="en-US" smtClean="0"/>
              <a:t>16</a:t>
            </a:fld>
            <a:endParaRPr lang="en-US"/>
          </a:p>
        </p:txBody>
      </p:sp>
    </p:spTree>
    <p:extLst>
      <p:ext uri="{BB962C8B-B14F-4D97-AF65-F5344CB8AC3E}">
        <p14:creationId xmlns:p14="http://schemas.microsoft.com/office/powerpoint/2010/main" val="102385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332E-105D-BAE3-1987-3D49D735C5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FFD170-860C-B4D7-86F8-FB1E624D6332}"/>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28CE15-1A4B-58F6-6EEB-04ACF2040680}"/>
              </a:ext>
            </a:extLst>
          </p:cNvPr>
          <p:cNvSpPr>
            <a:spLocks noGrp="1"/>
          </p:cNvSpPr>
          <p:nvPr>
            <p:ph type="dt" sz="half" idx="10"/>
          </p:nvPr>
        </p:nvSpPr>
        <p:spPr/>
        <p:txBody>
          <a:bodyPr/>
          <a:lstStyle/>
          <a:p>
            <a:fld id="{02D5D57F-CFC8-4392-BE01-6271BDC6DF95}" type="datetime1">
              <a:rPr lang="en-US" smtClean="0"/>
              <a:t>5/2/2023</a:t>
            </a:fld>
            <a:endParaRPr lang="en-US"/>
          </a:p>
        </p:txBody>
      </p:sp>
      <p:sp>
        <p:nvSpPr>
          <p:cNvPr id="5" name="Footer Placeholder 4">
            <a:extLst>
              <a:ext uri="{FF2B5EF4-FFF2-40B4-BE49-F238E27FC236}">
                <a16:creationId xmlns:a16="http://schemas.microsoft.com/office/drawing/2014/main" id="{42A31772-6143-FBDC-5BB8-7CE4BBD73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AB1FE-BD71-83FD-E4EC-FCD3A8F7CB69}"/>
              </a:ext>
            </a:extLst>
          </p:cNvPr>
          <p:cNvSpPr>
            <a:spLocks noGrp="1"/>
          </p:cNvSpPr>
          <p:nvPr>
            <p:ph type="sldNum" sz="quarter" idx="12"/>
          </p:nvPr>
        </p:nvSpPr>
        <p:spPr/>
        <p:txBody>
          <a:bodyPr/>
          <a:lstStyle/>
          <a:p>
            <a:fld id="{D3DF777B-2ECB-454E-97AA-8E7F22EBECAD}" type="slidenum">
              <a:rPr lang="en-US" smtClean="0"/>
              <a:t>‹#›</a:t>
            </a:fld>
            <a:endParaRPr lang="en-US"/>
          </a:p>
        </p:txBody>
      </p:sp>
    </p:spTree>
    <p:extLst>
      <p:ext uri="{BB962C8B-B14F-4D97-AF65-F5344CB8AC3E}">
        <p14:creationId xmlns:p14="http://schemas.microsoft.com/office/powerpoint/2010/main" val="286212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E007-50B2-25B0-C9CC-35D5F74D26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DEF1BF-F06A-4A94-8B10-A8372C007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FD278-E34D-401B-CA97-43954DB71C7B}"/>
              </a:ext>
            </a:extLst>
          </p:cNvPr>
          <p:cNvSpPr>
            <a:spLocks noGrp="1"/>
          </p:cNvSpPr>
          <p:nvPr>
            <p:ph type="dt" sz="half" idx="10"/>
          </p:nvPr>
        </p:nvSpPr>
        <p:spPr/>
        <p:txBody>
          <a:bodyPr/>
          <a:lstStyle/>
          <a:p>
            <a:fld id="{C6C52C72-DE31-F449-A4ED-4C594FD91407}" type="datetimeFigureOut">
              <a:rPr lang="en-US" smtClean="0"/>
              <a:pPr/>
              <a:t>5/2/2023</a:t>
            </a:fld>
            <a:endParaRPr lang="en-US"/>
          </a:p>
        </p:txBody>
      </p:sp>
      <p:sp>
        <p:nvSpPr>
          <p:cNvPr id="5" name="Footer Placeholder 4">
            <a:extLst>
              <a:ext uri="{FF2B5EF4-FFF2-40B4-BE49-F238E27FC236}">
                <a16:creationId xmlns:a16="http://schemas.microsoft.com/office/drawing/2014/main" id="{860A5A9B-40E7-6C2E-D28A-E7153CD34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70187-9625-09B0-4656-31BEDC77275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083244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878FA-3EB2-5B78-47C2-6A0BEC6F112E}"/>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013837-76B4-6124-A720-0FE1729E4C6B}"/>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18D46-34A0-381F-1D43-C92195EB3818}"/>
              </a:ext>
            </a:extLst>
          </p:cNvPr>
          <p:cNvSpPr>
            <a:spLocks noGrp="1"/>
          </p:cNvSpPr>
          <p:nvPr>
            <p:ph type="dt" sz="half" idx="10"/>
          </p:nvPr>
        </p:nvSpPr>
        <p:spPr/>
        <p:txBody>
          <a:bodyPr/>
          <a:lstStyle/>
          <a:p>
            <a:fld id="{ED62726E-379B-B349-9EED-81ED093FA806}" type="datetimeFigureOut">
              <a:rPr lang="en-US" smtClean="0"/>
              <a:pPr/>
              <a:t>5/2/2023</a:t>
            </a:fld>
            <a:endParaRPr lang="en-US"/>
          </a:p>
        </p:txBody>
      </p:sp>
      <p:sp>
        <p:nvSpPr>
          <p:cNvPr id="5" name="Footer Placeholder 4">
            <a:extLst>
              <a:ext uri="{FF2B5EF4-FFF2-40B4-BE49-F238E27FC236}">
                <a16:creationId xmlns:a16="http://schemas.microsoft.com/office/drawing/2014/main" id="{7BEAA178-F56D-EDFE-8175-A1C7DC42C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8D7C8-5881-DFE0-32E1-6B6B8D03E5B9}"/>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311810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dirty="0"/>
              <a:t>Edit this presentation title</a:t>
            </a:r>
          </a:p>
        </p:txBody>
      </p:sp>
    </p:spTree>
    <p:extLst>
      <p:ext uri="{BB962C8B-B14F-4D97-AF65-F5344CB8AC3E}">
        <p14:creationId xmlns:p14="http://schemas.microsoft.com/office/powerpoint/2010/main" val="236190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C1A8-839F-D722-C611-464408724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2455C-E870-F5D9-7703-DA08B3DEE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6D865-ACED-59E0-C3BC-CE0A36BB7A97}"/>
              </a:ext>
            </a:extLst>
          </p:cNvPr>
          <p:cNvSpPr>
            <a:spLocks noGrp="1"/>
          </p:cNvSpPr>
          <p:nvPr>
            <p:ph type="dt" sz="half" idx="10"/>
          </p:nvPr>
        </p:nvSpPr>
        <p:spPr/>
        <p:txBody>
          <a:bodyPr/>
          <a:lstStyle/>
          <a:p>
            <a:fld id="{6DDE5D17-74EC-4EDF-98CD-F9749E0B38DB}" type="datetime1">
              <a:rPr lang="en-US" smtClean="0"/>
              <a:t>5/2/2023</a:t>
            </a:fld>
            <a:endParaRPr lang="en-US"/>
          </a:p>
        </p:txBody>
      </p:sp>
      <p:sp>
        <p:nvSpPr>
          <p:cNvPr id="5" name="Footer Placeholder 4">
            <a:extLst>
              <a:ext uri="{FF2B5EF4-FFF2-40B4-BE49-F238E27FC236}">
                <a16:creationId xmlns:a16="http://schemas.microsoft.com/office/drawing/2014/main" id="{BE378E68-9422-406A-4B98-3475BCA0C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0D0F8-EE16-5202-56FD-902785CA2664}"/>
              </a:ext>
            </a:extLst>
          </p:cNvPr>
          <p:cNvSpPr>
            <a:spLocks noGrp="1"/>
          </p:cNvSpPr>
          <p:nvPr>
            <p:ph type="sldNum" sz="quarter" idx="12"/>
          </p:nvPr>
        </p:nvSpPr>
        <p:spPr/>
        <p:txBody>
          <a:bodyPr/>
          <a:lstStyle/>
          <a:p>
            <a:fld id="{D3DF777B-2ECB-454E-97AA-8E7F22EBECAD}" type="slidenum">
              <a:rPr lang="en-US" smtClean="0"/>
              <a:t>‹#›</a:t>
            </a:fld>
            <a:endParaRPr lang="en-US"/>
          </a:p>
        </p:txBody>
      </p:sp>
    </p:spTree>
    <p:extLst>
      <p:ext uri="{BB962C8B-B14F-4D97-AF65-F5344CB8AC3E}">
        <p14:creationId xmlns:p14="http://schemas.microsoft.com/office/powerpoint/2010/main" val="15155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758A-9B2E-7A1D-070F-BEEB22D1379C}"/>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D154D-3247-8C6D-7DF3-841A0FB0F1C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EEC52-1030-D19B-25F2-09A50EC3AF0E}"/>
              </a:ext>
            </a:extLst>
          </p:cNvPr>
          <p:cNvSpPr>
            <a:spLocks noGrp="1"/>
          </p:cNvSpPr>
          <p:nvPr>
            <p:ph type="dt" sz="half" idx="10"/>
          </p:nvPr>
        </p:nvSpPr>
        <p:spPr/>
        <p:txBody>
          <a:bodyPr/>
          <a:lstStyle/>
          <a:p>
            <a:fld id="{8DFA1846-DA80-1C48-A609-854EA85C59AD}" type="datetimeFigureOut">
              <a:rPr lang="en-US" smtClean="0"/>
              <a:pPr/>
              <a:t>5/2/2023</a:t>
            </a:fld>
            <a:endParaRPr lang="en-US"/>
          </a:p>
        </p:txBody>
      </p:sp>
      <p:sp>
        <p:nvSpPr>
          <p:cNvPr id="5" name="Footer Placeholder 4">
            <a:extLst>
              <a:ext uri="{FF2B5EF4-FFF2-40B4-BE49-F238E27FC236}">
                <a16:creationId xmlns:a16="http://schemas.microsoft.com/office/drawing/2014/main" id="{1030C645-124E-9FA7-A41E-5E259B7B7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D0AE4-74EB-6F12-6943-ADB94216F54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762709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6797-2F97-F89E-75ED-9F54E4E355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D765A-E92E-3A60-1261-6C7C271B1240}"/>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F3039B-1725-F606-8288-907785E7D6F5}"/>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29894D-090C-DA33-72FA-7A900E335C8A}"/>
              </a:ext>
            </a:extLst>
          </p:cNvPr>
          <p:cNvSpPr>
            <a:spLocks noGrp="1"/>
          </p:cNvSpPr>
          <p:nvPr>
            <p:ph type="dt" sz="half" idx="10"/>
          </p:nvPr>
        </p:nvSpPr>
        <p:spPr/>
        <p:txBody>
          <a:bodyPr/>
          <a:lstStyle/>
          <a:p>
            <a:fld id="{57302355-E14B-8545-A8F8-0FE83CC9D524}" type="datetimeFigureOut">
              <a:rPr lang="en-US" smtClean="0"/>
              <a:pPr/>
              <a:t>5/2/2023</a:t>
            </a:fld>
            <a:endParaRPr lang="en-US"/>
          </a:p>
        </p:txBody>
      </p:sp>
      <p:sp>
        <p:nvSpPr>
          <p:cNvPr id="6" name="Footer Placeholder 5">
            <a:extLst>
              <a:ext uri="{FF2B5EF4-FFF2-40B4-BE49-F238E27FC236}">
                <a16:creationId xmlns:a16="http://schemas.microsoft.com/office/drawing/2014/main" id="{37131603-02EA-585E-3EB4-7C9DB81D0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8433C-3D6C-5031-7D43-0A88F7B5F65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98218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1DCB-C5BF-20EF-4189-6CB83F8D1277}"/>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BC52A-C0A8-F162-05A3-AE6031627275}"/>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F8267E-F68B-B8C2-01B4-C614D3914F09}"/>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54CD5-38C8-F8C1-700C-0ED785C4C16A}"/>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C49C91-3C38-050E-E176-31759D2DF877}"/>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9697BA-BF41-7318-400D-096D2DB284DA}"/>
              </a:ext>
            </a:extLst>
          </p:cNvPr>
          <p:cNvSpPr>
            <a:spLocks noGrp="1"/>
          </p:cNvSpPr>
          <p:nvPr>
            <p:ph type="dt" sz="half" idx="10"/>
          </p:nvPr>
        </p:nvSpPr>
        <p:spPr/>
        <p:txBody>
          <a:bodyPr/>
          <a:lstStyle/>
          <a:p>
            <a:fld id="{53D94002-7187-4B19-A2AF-664C12C13712}" type="datetime1">
              <a:rPr lang="en-US" smtClean="0"/>
              <a:t>5/2/2023</a:t>
            </a:fld>
            <a:endParaRPr lang="en-US"/>
          </a:p>
        </p:txBody>
      </p:sp>
      <p:sp>
        <p:nvSpPr>
          <p:cNvPr id="8" name="Footer Placeholder 7">
            <a:extLst>
              <a:ext uri="{FF2B5EF4-FFF2-40B4-BE49-F238E27FC236}">
                <a16:creationId xmlns:a16="http://schemas.microsoft.com/office/drawing/2014/main" id="{0A81D8EA-9F03-AE58-7D25-84FEFB5F48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0AFA25-8175-6362-7B81-107034959926}"/>
              </a:ext>
            </a:extLst>
          </p:cNvPr>
          <p:cNvSpPr>
            <a:spLocks noGrp="1"/>
          </p:cNvSpPr>
          <p:nvPr>
            <p:ph type="sldNum" sz="quarter" idx="12"/>
          </p:nvPr>
        </p:nvSpPr>
        <p:spPr/>
        <p:txBody>
          <a:bodyPr/>
          <a:lstStyle/>
          <a:p>
            <a:fld id="{D3DF777B-2ECB-454E-97AA-8E7F22EBECAD}" type="slidenum">
              <a:rPr lang="en-US" smtClean="0"/>
              <a:t>‹#›</a:t>
            </a:fld>
            <a:endParaRPr lang="en-US"/>
          </a:p>
        </p:txBody>
      </p:sp>
    </p:spTree>
    <p:extLst>
      <p:ext uri="{BB962C8B-B14F-4D97-AF65-F5344CB8AC3E}">
        <p14:creationId xmlns:p14="http://schemas.microsoft.com/office/powerpoint/2010/main" val="225791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F6CE-2637-91F0-43C1-C801C1893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A68BF-9B9A-CA59-C382-188C8431365C}"/>
              </a:ext>
            </a:extLst>
          </p:cNvPr>
          <p:cNvSpPr>
            <a:spLocks noGrp="1"/>
          </p:cNvSpPr>
          <p:nvPr>
            <p:ph type="dt" sz="half" idx="10"/>
          </p:nvPr>
        </p:nvSpPr>
        <p:spPr/>
        <p:txBody>
          <a:bodyPr/>
          <a:lstStyle/>
          <a:p>
            <a:fld id="{F13A34C8-038E-2045-AF43-DF7DBB8E0E9E}" type="datetimeFigureOut">
              <a:rPr lang="en-US" smtClean="0"/>
              <a:pPr/>
              <a:t>5/2/2023</a:t>
            </a:fld>
            <a:endParaRPr lang="en-US"/>
          </a:p>
        </p:txBody>
      </p:sp>
      <p:sp>
        <p:nvSpPr>
          <p:cNvPr id="4" name="Footer Placeholder 3">
            <a:extLst>
              <a:ext uri="{FF2B5EF4-FFF2-40B4-BE49-F238E27FC236}">
                <a16:creationId xmlns:a16="http://schemas.microsoft.com/office/drawing/2014/main" id="{45640DE0-B497-D6B9-BF7D-5FD89F7C19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3CCEB5-0F90-5176-2A8F-62A184ECCDE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498902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D607B-6983-3372-E63F-ECAE3220D786}"/>
              </a:ext>
            </a:extLst>
          </p:cNvPr>
          <p:cNvSpPr>
            <a:spLocks noGrp="1"/>
          </p:cNvSpPr>
          <p:nvPr>
            <p:ph type="dt" sz="half" idx="10"/>
          </p:nvPr>
        </p:nvSpPr>
        <p:spPr/>
        <p:txBody>
          <a:bodyPr/>
          <a:lstStyle/>
          <a:p>
            <a:fld id="{8818C68F-D26B-8F47-958C-23B49CF8A634}" type="datetimeFigureOut">
              <a:rPr lang="en-US" smtClean="0"/>
              <a:pPr/>
              <a:t>5/2/2023</a:t>
            </a:fld>
            <a:endParaRPr lang="en-US"/>
          </a:p>
        </p:txBody>
      </p:sp>
      <p:sp>
        <p:nvSpPr>
          <p:cNvPr id="3" name="Footer Placeholder 2">
            <a:extLst>
              <a:ext uri="{FF2B5EF4-FFF2-40B4-BE49-F238E27FC236}">
                <a16:creationId xmlns:a16="http://schemas.microsoft.com/office/drawing/2014/main" id="{E7C73303-7FE9-E8E8-E965-58A76A7F53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A54898-1C35-789F-5F0D-CAD7B91DF317}"/>
              </a:ext>
            </a:extLst>
          </p:cNvPr>
          <p:cNvSpPr>
            <a:spLocks noGrp="1"/>
          </p:cNvSpPr>
          <p:nvPr>
            <p:ph type="sldNum" sz="quarter" idx="12"/>
          </p:nvPr>
        </p:nvSpPr>
        <p:spPr/>
        <p:txBody>
          <a:bodyPr/>
          <a:lstStyle/>
          <a:p>
            <a:fld id="{D3DF777B-2ECB-454E-97AA-8E7F22EBECAD}" type="slidenum">
              <a:rPr lang="en-US" smtClean="0"/>
              <a:t>‹#›</a:t>
            </a:fld>
            <a:endParaRPr lang="en-US"/>
          </a:p>
        </p:txBody>
      </p:sp>
    </p:spTree>
    <p:extLst>
      <p:ext uri="{BB962C8B-B14F-4D97-AF65-F5344CB8AC3E}">
        <p14:creationId xmlns:p14="http://schemas.microsoft.com/office/powerpoint/2010/main" val="295642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EAA8-1FBA-9667-2957-B8136AA85AE7}"/>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CF38B9-EC16-7A44-0CFE-C4722319C965}"/>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C1874-710D-531B-5967-C9994941916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BDD6FB05-E45A-A6E2-6EBC-466A8A1E0D02}"/>
              </a:ext>
            </a:extLst>
          </p:cNvPr>
          <p:cNvSpPr>
            <a:spLocks noGrp="1"/>
          </p:cNvSpPr>
          <p:nvPr>
            <p:ph type="dt" sz="half" idx="10"/>
          </p:nvPr>
        </p:nvSpPr>
        <p:spPr/>
        <p:txBody>
          <a:bodyPr/>
          <a:lstStyle/>
          <a:p>
            <a:fld id="{D0DF5E60-9974-AC48-9591-99C2BB44B7CF}" type="datetimeFigureOut">
              <a:rPr lang="en-US" smtClean="0"/>
              <a:pPr/>
              <a:t>5/2/2023</a:t>
            </a:fld>
            <a:endParaRPr lang="en-US"/>
          </a:p>
        </p:txBody>
      </p:sp>
      <p:sp>
        <p:nvSpPr>
          <p:cNvPr id="6" name="Footer Placeholder 5">
            <a:extLst>
              <a:ext uri="{FF2B5EF4-FFF2-40B4-BE49-F238E27FC236}">
                <a16:creationId xmlns:a16="http://schemas.microsoft.com/office/drawing/2014/main" id="{C492DCF5-1CA3-DC84-14B8-229F1A6DC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F9A7B-3E9D-17BD-0BE7-F36D359A983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51386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9257-429D-4F20-4C79-1988A24E7E2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3E38D-585C-B083-B127-EFD9E0D8D98F}"/>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B5F7E210-5737-5692-3149-D3DD7E9156A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A8C06C3F-535E-ABA7-845E-5DC6A50EA269}"/>
              </a:ext>
            </a:extLst>
          </p:cNvPr>
          <p:cNvSpPr>
            <a:spLocks noGrp="1"/>
          </p:cNvSpPr>
          <p:nvPr>
            <p:ph type="dt" sz="half" idx="10"/>
          </p:nvPr>
        </p:nvSpPr>
        <p:spPr/>
        <p:txBody>
          <a:bodyPr/>
          <a:lstStyle/>
          <a:p>
            <a:fld id="{09B482E8-6E0E-1B4F-B1FD-C69DB9E858D9}" type="datetimeFigureOut">
              <a:rPr lang="en-US" smtClean="0"/>
              <a:pPr/>
              <a:t>5/2/2023</a:t>
            </a:fld>
            <a:endParaRPr lang="en-US"/>
          </a:p>
        </p:txBody>
      </p:sp>
      <p:sp>
        <p:nvSpPr>
          <p:cNvPr id="6" name="Footer Placeholder 5">
            <a:extLst>
              <a:ext uri="{FF2B5EF4-FFF2-40B4-BE49-F238E27FC236}">
                <a16:creationId xmlns:a16="http://schemas.microsoft.com/office/drawing/2014/main" id="{A28457AD-62E0-C2F1-ADAF-89561B4B4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BDA59-C041-B4B0-3ADD-5F076180AF4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802670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82466-ACC2-CEF5-FF6E-F9F1DE181356}"/>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3F9738-4AD6-1D81-0A3B-FD31FA2E07D4}"/>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42D04-5A0D-F08D-4488-B46E87E67CA9}"/>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5/2/2023</a:t>
            </a:fld>
            <a:endParaRPr lang="en-US"/>
          </a:p>
        </p:txBody>
      </p:sp>
      <p:sp>
        <p:nvSpPr>
          <p:cNvPr id="5" name="Footer Placeholder 4">
            <a:extLst>
              <a:ext uri="{FF2B5EF4-FFF2-40B4-BE49-F238E27FC236}">
                <a16:creationId xmlns:a16="http://schemas.microsoft.com/office/drawing/2014/main" id="{D3E05D73-56FF-C9BC-E96E-74EE5A26FB04}"/>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2CF7C-93D6-A66B-BDC5-A3BB8D7DE82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9119201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p:fade thruBlk="1"/>
  </p:transition>
  <p:hf sldNum="0"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C7483B-76F9-6B4A-9FE1-587563E5EDBB}"/>
              </a:ext>
            </a:extLst>
          </p:cNvPr>
          <p:cNvSpPr>
            <a:spLocks noGrp="1"/>
          </p:cNvSpPr>
          <p:nvPr>
            <p:ph type="ctrTitle"/>
          </p:nvPr>
        </p:nvSpPr>
        <p:spPr/>
        <p:txBody>
          <a:bodyPr>
            <a:normAutofit/>
          </a:bodyPr>
          <a:lstStyle/>
          <a:p>
            <a:r>
              <a:rPr lang="en-US" sz="9600" dirty="0"/>
              <a:t>Backward Design </a:t>
            </a:r>
          </a:p>
        </p:txBody>
      </p:sp>
      <p:sp>
        <p:nvSpPr>
          <p:cNvPr id="5" name="Subtitle 4">
            <a:extLst>
              <a:ext uri="{FF2B5EF4-FFF2-40B4-BE49-F238E27FC236}">
                <a16:creationId xmlns:a16="http://schemas.microsoft.com/office/drawing/2014/main" id="{144AFF42-2B3A-76EA-0B80-5D0C3026FF01}"/>
              </a:ext>
            </a:extLst>
          </p:cNvPr>
          <p:cNvSpPr>
            <a:spLocks noGrp="1"/>
          </p:cNvSpPr>
          <p:nvPr>
            <p:ph type="subTitle" idx="1"/>
          </p:nvPr>
        </p:nvSpPr>
        <p:spPr/>
        <p:txBody>
          <a:bodyPr/>
          <a:lstStyle/>
          <a:p>
            <a:r>
              <a:rPr lang="en-US" sz="2800" dirty="0"/>
              <a:t>Course (Re)Design Workshop Series</a:t>
            </a:r>
          </a:p>
          <a:p>
            <a:r>
              <a:rPr lang="en-US" dirty="0"/>
              <a:t>Dr. Bouchra Bakach</a:t>
            </a:r>
          </a:p>
        </p:txBody>
      </p:sp>
    </p:spTree>
    <p:extLst>
      <p:ext uri="{BB962C8B-B14F-4D97-AF65-F5344CB8AC3E}">
        <p14:creationId xmlns:p14="http://schemas.microsoft.com/office/powerpoint/2010/main" val="322239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73F91-30DE-852F-F18B-BFB6B3E6A34E}"/>
              </a:ext>
            </a:extLst>
          </p:cNvPr>
          <p:cNvSpPr>
            <a:spLocks noGrp="1"/>
          </p:cNvSpPr>
          <p:nvPr>
            <p:ph type="title"/>
          </p:nvPr>
        </p:nvSpPr>
        <p:spPr/>
        <p:txBody>
          <a:bodyPr anchor="t"/>
          <a:lstStyle/>
          <a:p>
            <a:r>
              <a:rPr lang="en-US" dirty="0"/>
              <a:t>Outcomes Priorities</a:t>
            </a:r>
            <a:endParaRPr lang="en-US" dirty="0">
              <a:cs typeface="Calibri Light"/>
            </a:endParaRPr>
          </a:p>
        </p:txBody>
      </p:sp>
      <p:grpSp>
        <p:nvGrpSpPr>
          <p:cNvPr id="12" name="Group 11">
            <a:extLst>
              <a:ext uri="{FF2B5EF4-FFF2-40B4-BE49-F238E27FC236}">
                <a16:creationId xmlns:a16="http://schemas.microsoft.com/office/drawing/2014/main" id="{FCA44D4A-644B-6255-3934-F47FDA72B0A3}"/>
              </a:ext>
            </a:extLst>
          </p:cNvPr>
          <p:cNvGrpSpPr/>
          <p:nvPr/>
        </p:nvGrpSpPr>
        <p:grpSpPr>
          <a:xfrm>
            <a:off x="3410952" y="1700716"/>
            <a:ext cx="5120640" cy="5133762"/>
            <a:chOff x="3080084" y="1690688"/>
            <a:chExt cx="5120640" cy="5133761"/>
          </a:xfrm>
        </p:grpSpPr>
        <p:sp>
          <p:nvSpPr>
            <p:cNvPr id="5" name="Oval 4">
              <a:extLst>
                <a:ext uri="{FF2B5EF4-FFF2-40B4-BE49-F238E27FC236}">
                  <a16:creationId xmlns:a16="http://schemas.microsoft.com/office/drawing/2014/main" id="{E76E7FAC-86A1-5FF9-EEAF-C30AA413438F}"/>
                </a:ext>
              </a:extLst>
            </p:cNvPr>
            <p:cNvSpPr/>
            <p:nvPr/>
          </p:nvSpPr>
          <p:spPr>
            <a:xfrm>
              <a:off x="3080084" y="1690688"/>
              <a:ext cx="5120640" cy="51206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Oval 5">
              <a:extLst>
                <a:ext uri="{FF2B5EF4-FFF2-40B4-BE49-F238E27FC236}">
                  <a16:creationId xmlns:a16="http://schemas.microsoft.com/office/drawing/2014/main" id="{85B053CF-3DC7-8D76-6893-A110C5B8F1E3}"/>
                </a:ext>
              </a:extLst>
            </p:cNvPr>
            <p:cNvSpPr/>
            <p:nvPr/>
          </p:nvSpPr>
          <p:spPr>
            <a:xfrm>
              <a:off x="3537284" y="2618209"/>
              <a:ext cx="4206240" cy="420624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a:p>
          </p:txBody>
        </p:sp>
        <p:sp>
          <p:nvSpPr>
            <p:cNvPr id="9" name="TextBox 8">
              <a:extLst>
                <a:ext uri="{FF2B5EF4-FFF2-40B4-BE49-F238E27FC236}">
                  <a16:creationId xmlns:a16="http://schemas.microsoft.com/office/drawing/2014/main" id="{2AF58F9A-E609-ADC6-871A-4EDFF88A4779}"/>
                </a:ext>
              </a:extLst>
            </p:cNvPr>
            <p:cNvSpPr txBox="1"/>
            <p:nvPr/>
          </p:nvSpPr>
          <p:spPr>
            <a:xfrm>
              <a:off x="4464388" y="3319811"/>
              <a:ext cx="2371109" cy="830997"/>
            </a:xfrm>
            <a:prstGeom prst="rect">
              <a:avLst/>
            </a:prstGeom>
            <a:noFill/>
          </p:spPr>
          <p:txBody>
            <a:bodyPr wrap="square" rtlCol="0">
              <a:spAutoFit/>
            </a:bodyPr>
            <a:lstStyle/>
            <a:p>
              <a:pPr algn="ctr"/>
              <a:r>
                <a:rPr lang="en-US" sz="2400" i="1"/>
                <a:t>Important to Know and do</a:t>
              </a:r>
            </a:p>
          </p:txBody>
        </p:sp>
        <p:sp>
          <p:nvSpPr>
            <p:cNvPr id="11" name="Oval 10">
              <a:extLst>
                <a:ext uri="{FF2B5EF4-FFF2-40B4-BE49-F238E27FC236}">
                  <a16:creationId xmlns:a16="http://schemas.microsoft.com/office/drawing/2014/main" id="{F0D48A50-D996-03FD-D89D-B0E216C757D0}"/>
                </a:ext>
              </a:extLst>
            </p:cNvPr>
            <p:cNvSpPr/>
            <p:nvPr/>
          </p:nvSpPr>
          <p:spPr>
            <a:xfrm>
              <a:off x="4458058" y="4443370"/>
              <a:ext cx="2377440" cy="2377440"/>
            </a:xfrm>
            <a:prstGeom prst="ellipse">
              <a:avLst/>
            </a:prstGeom>
            <a:solidFill>
              <a:srgbClr val="C050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a:p>
          </p:txBody>
        </p:sp>
        <p:sp>
          <p:nvSpPr>
            <p:cNvPr id="10" name="TextBox 9">
              <a:extLst>
                <a:ext uri="{FF2B5EF4-FFF2-40B4-BE49-F238E27FC236}">
                  <a16:creationId xmlns:a16="http://schemas.microsoft.com/office/drawing/2014/main" id="{14688304-3993-8412-76B1-539D16850518}"/>
                </a:ext>
              </a:extLst>
            </p:cNvPr>
            <p:cNvSpPr txBox="1"/>
            <p:nvPr/>
          </p:nvSpPr>
          <p:spPr>
            <a:xfrm>
              <a:off x="4453950" y="1983101"/>
              <a:ext cx="2371109" cy="461665"/>
            </a:xfrm>
            <a:prstGeom prst="rect">
              <a:avLst/>
            </a:prstGeom>
            <a:noFill/>
          </p:spPr>
          <p:txBody>
            <a:bodyPr wrap="square" lIns="91440" tIns="45720" rIns="91440" bIns="45720" rtlCol="0" anchor="t">
              <a:spAutoFit/>
            </a:bodyPr>
            <a:lstStyle/>
            <a:p>
              <a:pPr algn="ctr"/>
              <a:r>
                <a:rPr lang="en-US" sz="2400" i="1" dirty="0"/>
                <a:t>Nice to know</a:t>
              </a:r>
              <a:endParaRPr lang="en-US" dirty="0"/>
            </a:p>
          </p:txBody>
        </p:sp>
        <p:sp>
          <p:nvSpPr>
            <p:cNvPr id="8" name="TextBox 7">
              <a:extLst>
                <a:ext uri="{FF2B5EF4-FFF2-40B4-BE49-F238E27FC236}">
                  <a16:creationId xmlns:a16="http://schemas.microsoft.com/office/drawing/2014/main" id="{3511D882-BC96-0396-6444-CDA44224116C}"/>
                </a:ext>
              </a:extLst>
            </p:cNvPr>
            <p:cNvSpPr txBox="1"/>
            <p:nvPr/>
          </p:nvSpPr>
          <p:spPr>
            <a:xfrm>
              <a:off x="4613801" y="4689246"/>
              <a:ext cx="2072283" cy="1569660"/>
            </a:xfrm>
            <a:prstGeom prst="rect">
              <a:avLst/>
            </a:prstGeom>
            <a:noFill/>
          </p:spPr>
          <p:txBody>
            <a:bodyPr wrap="square" rtlCol="0">
              <a:spAutoFit/>
            </a:bodyPr>
            <a:lstStyle/>
            <a:p>
              <a:pPr algn="ctr"/>
              <a:r>
                <a:rPr lang="en-US" sz="2400" i="1"/>
                <a:t>Big Ideas </a:t>
              </a:r>
            </a:p>
            <a:p>
              <a:pPr algn="ctr"/>
              <a:r>
                <a:rPr lang="en-US" sz="2400" i="1"/>
                <a:t>And </a:t>
              </a:r>
            </a:p>
            <a:p>
              <a:pPr algn="ctr"/>
              <a:r>
                <a:rPr lang="en-US" sz="2400" i="1"/>
                <a:t>Enduring </a:t>
              </a:r>
            </a:p>
            <a:p>
              <a:pPr algn="ctr"/>
              <a:r>
                <a:rPr lang="en-US" sz="2400" i="1"/>
                <a:t>Understanding</a:t>
              </a:r>
            </a:p>
          </p:txBody>
        </p:sp>
      </p:grpSp>
      <p:sp>
        <p:nvSpPr>
          <p:cNvPr id="13" name="TextBox 12">
            <a:extLst>
              <a:ext uri="{FF2B5EF4-FFF2-40B4-BE49-F238E27FC236}">
                <a16:creationId xmlns:a16="http://schemas.microsoft.com/office/drawing/2014/main" id="{F6E3B639-CA19-7680-2306-F13E4B7BC236}"/>
              </a:ext>
            </a:extLst>
          </p:cNvPr>
          <p:cNvSpPr txBox="1"/>
          <p:nvPr/>
        </p:nvSpPr>
        <p:spPr>
          <a:xfrm>
            <a:off x="7713836" y="792522"/>
            <a:ext cx="3967899" cy="1323439"/>
          </a:xfrm>
          <a:prstGeom prst="wedgeRectCallout">
            <a:avLst>
              <a:gd name="adj1" fmla="val -79069"/>
              <a:gd name="adj2" fmla="val 34847"/>
            </a:avLst>
          </a:prstGeom>
          <a:solidFill>
            <a:srgbClr val="FFD966"/>
          </a:solidFill>
        </p:spPr>
        <p:txBody>
          <a:bodyPr wrap="square" lIns="91440" tIns="45720" rIns="91440" bIns="45720" rtlCol="0" anchor="t">
            <a:spAutoFit/>
          </a:bodyPr>
          <a:lstStyle/>
          <a:p>
            <a:pPr>
              <a:defRPr/>
            </a:pPr>
            <a:r>
              <a:rPr lang="en-US" sz="2000" dirty="0">
                <a:ea typeface="+mn-lt"/>
                <a:cs typeface="+mn-lt"/>
              </a:rPr>
              <a:t>Things we want student to “hear, read, view, encounter, research or otherwise encounter” </a:t>
            </a:r>
            <a:endParaRPr lang="en-US" dirty="0">
              <a:ea typeface="+mn-lt"/>
              <a:cs typeface="+mn-lt"/>
            </a:endParaRPr>
          </a:p>
          <a:p>
            <a:pPr>
              <a:defRPr/>
            </a:pPr>
            <a:r>
              <a:rPr lang="en-US" sz="2000" dirty="0">
                <a:solidFill>
                  <a:srgbClr val="FF0000"/>
                </a:solidFill>
                <a:ea typeface="+mn-lt"/>
                <a:cs typeface="+mn-lt"/>
              </a:rPr>
              <a:t>Broad- Brush knowledge</a:t>
            </a:r>
            <a:endParaRPr lang="en-US" dirty="0">
              <a:solidFill>
                <a:srgbClr val="FF0000"/>
              </a:solidFill>
              <a:cs typeface="Calibri"/>
            </a:endParaRPr>
          </a:p>
        </p:txBody>
      </p:sp>
      <p:sp>
        <p:nvSpPr>
          <p:cNvPr id="14" name="TextBox 13">
            <a:extLst>
              <a:ext uri="{FF2B5EF4-FFF2-40B4-BE49-F238E27FC236}">
                <a16:creationId xmlns:a16="http://schemas.microsoft.com/office/drawing/2014/main" id="{AD3FE262-51C1-90AC-E19F-F23EBE68DE47}"/>
              </a:ext>
            </a:extLst>
          </p:cNvPr>
          <p:cNvSpPr txBox="1"/>
          <p:nvPr/>
        </p:nvSpPr>
        <p:spPr>
          <a:xfrm>
            <a:off x="7614830" y="2215909"/>
            <a:ext cx="3948821" cy="400110"/>
          </a:xfrm>
          <a:prstGeom prst="rect">
            <a:avLst/>
          </a:prstGeom>
          <a:noFill/>
        </p:spPr>
        <p:txBody>
          <a:bodyPr wrap="square" lIns="91440" tIns="45720" rIns="91440" bIns="45720" rtlCol="0" anchor="t">
            <a:spAutoFit/>
          </a:bodyPr>
          <a:lstStyle/>
          <a:p>
            <a:pPr algn="r"/>
            <a:r>
              <a:rPr lang="en-US" sz="2000" b="1" i="1" dirty="0"/>
              <a:t>Example</a:t>
            </a:r>
            <a:r>
              <a:rPr lang="en-US" sz="1600" b="1" i="1" dirty="0"/>
              <a:t>: </a:t>
            </a:r>
            <a:endParaRPr lang="en-US" sz="2000" i="1" dirty="0">
              <a:cs typeface="Calibri"/>
            </a:endParaRPr>
          </a:p>
        </p:txBody>
      </p:sp>
      <p:sp>
        <p:nvSpPr>
          <p:cNvPr id="15" name="TextBox 14">
            <a:extLst>
              <a:ext uri="{FF2B5EF4-FFF2-40B4-BE49-F238E27FC236}">
                <a16:creationId xmlns:a16="http://schemas.microsoft.com/office/drawing/2014/main" id="{F73BC1D1-C850-3AF1-84D6-240FE45E611A}"/>
              </a:ext>
            </a:extLst>
          </p:cNvPr>
          <p:cNvSpPr txBox="1"/>
          <p:nvPr/>
        </p:nvSpPr>
        <p:spPr>
          <a:xfrm>
            <a:off x="364974" y="675241"/>
            <a:ext cx="4091716" cy="2246769"/>
          </a:xfrm>
          <a:prstGeom prst="wedgeRectCallout">
            <a:avLst>
              <a:gd name="adj1" fmla="val 81842"/>
              <a:gd name="adj2" fmla="val 127295"/>
            </a:avLst>
          </a:prstGeom>
          <a:solidFill>
            <a:srgbClr val="70AD47"/>
          </a:solidFill>
        </p:spPr>
        <p:txBody>
          <a:bodyPr wrap="square" lIns="91440" tIns="45720" rIns="91440" bIns="45720" rtlCol="0" anchor="t">
            <a:spAutoFit/>
          </a:bodyPr>
          <a:lstStyle/>
          <a:p>
            <a:pPr>
              <a:defRPr/>
            </a:pPr>
            <a:r>
              <a:rPr lang="en-US" sz="2000" dirty="0">
                <a:ea typeface="+mn-lt"/>
                <a:cs typeface="+mn-lt"/>
              </a:rPr>
              <a:t>important knowledge (facts, concepts and principles) and skills (processes, strategies and methods)</a:t>
            </a:r>
            <a:endParaRPr lang="en-US" dirty="0"/>
          </a:p>
          <a:p>
            <a:pPr>
              <a:defRPr/>
            </a:pPr>
            <a:endParaRPr lang="en-US" sz="2000" dirty="0">
              <a:ea typeface="+mn-lt"/>
              <a:cs typeface="+mn-lt"/>
            </a:endParaRPr>
          </a:p>
          <a:p>
            <a:pPr>
              <a:defRPr/>
            </a:pPr>
            <a:r>
              <a:rPr lang="en-US" sz="2000" dirty="0">
                <a:ea typeface="+mn-lt"/>
                <a:cs typeface="+mn-lt"/>
              </a:rPr>
              <a:t>Student learning is incomplete if the unit or course completed without the mastery of these essentials</a:t>
            </a:r>
            <a:endParaRPr lang="en-US">
              <a:cs typeface="Calibri"/>
            </a:endParaRPr>
          </a:p>
        </p:txBody>
      </p:sp>
      <p:sp>
        <p:nvSpPr>
          <p:cNvPr id="16" name="TextBox 15">
            <a:extLst>
              <a:ext uri="{FF2B5EF4-FFF2-40B4-BE49-F238E27FC236}">
                <a16:creationId xmlns:a16="http://schemas.microsoft.com/office/drawing/2014/main" id="{2C26DC7E-27CF-2C64-AA04-C848CDE0D5F1}"/>
              </a:ext>
            </a:extLst>
          </p:cNvPr>
          <p:cNvSpPr txBox="1"/>
          <p:nvPr/>
        </p:nvSpPr>
        <p:spPr>
          <a:xfrm>
            <a:off x="397203" y="5280975"/>
            <a:ext cx="2687803" cy="400110"/>
          </a:xfrm>
          <a:prstGeom prst="rect">
            <a:avLst/>
          </a:prstGeom>
          <a:noFill/>
        </p:spPr>
        <p:txBody>
          <a:bodyPr wrap="square" lIns="91440" tIns="45720" rIns="91440" bIns="45720" rtlCol="0" anchor="t">
            <a:spAutoFit/>
          </a:bodyPr>
          <a:lstStyle/>
          <a:p>
            <a:r>
              <a:rPr lang="en-US" sz="2000" b="1" i="1" dirty="0"/>
              <a:t>Example: </a:t>
            </a:r>
            <a:endParaRPr lang="en-US" sz="2000" i="1" dirty="0"/>
          </a:p>
        </p:txBody>
      </p:sp>
      <p:sp>
        <p:nvSpPr>
          <p:cNvPr id="17" name="TextBox 16">
            <a:extLst>
              <a:ext uri="{FF2B5EF4-FFF2-40B4-BE49-F238E27FC236}">
                <a16:creationId xmlns:a16="http://schemas.microsoft.com/office/drawing/2014/main" id="{6AA2F77E-2662-E3E3-F8AA-F25830687D6E}"/>
              </a:ext>
            </a:extLst>
          </p:cNvPr>
          <p:cNvSpPr txBox="1"/>
          <p:nvPr/>
        </p:nvSpPr>
        <p:spPr>
          <a:xfrm>
            <a:off x="8356467" y="4282726"/>
            <a:ext cx="3586682" cy="2492990"/>
          </a:xfrm>
          <a:prstGeom prst="wedgeRectCallout">
            <a:avLst>
              <a:gd name="adj1" fmla="val -110163"/>
              <a:gd name="adj2" fmla="val 54737"/>
            </a:avLst>
          </a:prstGeom>
          <a:solidFill>
            <a:srgbClr val="C0504C"/>
          </a:solidFill>
        </p:spPr>
        <p:txBody>
          <a:bodyPr wrap="square" lIns="91440" tIns="45720" rIns="91440" bIns="45720" rtlCol="0" anchor="t">
            <a:spAutoFit/>
          </a:bodyPr>
          <a:lstStyle/>
          <a:p>
            <a:pPr>
              <a:defRPr/>
            </a:pPr>
            <a:r>
              <a:rPr lang="en-US" dirty="0">
                <a:ea typeface="+mn-lt"/>
                <a:cs typeface="+mn-lt"/>
              </a:rPr>
              <a:t>“understandings that will anchor the unit or course” </a:t>
            </a:r>
            <a:endParaRPr lang="en-US"/>
          </a:p>
          <a:p>
            <a:pPr>
              <a:defRPr/>
            </a:pPr>
            <a:endParaRPr lang="en-US" sz="2000">
              <a:cs typeface="Calibri"/>
            </a:endParaRPr>
          </a:p>
          <a:p>
            <a:pPr>
              <a:defRPr/>
            </a:pPr>
            <a:r>
              <a:rPr lang="en-US" sz="2000" dirty="0">
                <a:ea typeface="+mn-lt"/>
                <a:cs typeface="+mn-lt"/>
              </a:rPr>
              <a:t>the important understandings, that we want students to ‘get inside of’ and retain after they’ve forgotten many of the details”</a:t>
            </a:r>
            <a:endParaRPr lang="en-US" dirty="0"/>
          </a:p>
        </p:txBody>
      </p:sp>
      <p:sp>
        <p:nvSpPr>
          <p:cNvPr id="18" name="TextBox 17">
            <a:extLst>
              <a:ext uri="{FF2B5EF4-FFF2-40B4-BE49-F238E27FC236}">
                <a16:creationId xmlns:a16="http://schemas.microsoft.com/office/drawing/2014/main" id="{F1AA9A53-22D9-32B0-B151-70BDFD536CB2}"/>
              </a:ext>
            </a:extLst>
          </p:cNvPr>
          <p:cNvSpPr txBox="1"/>
          <p:nvPr/>
        </p:nvSpPr>
        <p:spPr>
          <a:xfrm>
            <a:off x="8270311" y="5366253"/>
            <a:ext cx="3630940" cy="400110"/>
          </a:xfrm>
          <a:prstGeom prst="rect">
            <a:avLst/>
          </a:prstGeom>
          <a:noFill/>
        </p:spPr>
        <p:txBody>
          <a:bodyPr wrap="square" lIns="91440" tIns="45720" rIns="91440" bIns="45720" rtlCol="0" anchor="t">
            <a:spAutoFit/>
          </a:bodyPr>
          <a:lstStyle/>
          <a:p>
            <a:r>
              <a:rPr lang="en-US" sz="2000" b="1" i="1" dirty="0"/>
              <a:t>Example: </a:t>
            </a:r>
            <a:endParaRPr lang="en-US" sz="2000" b="1" i="1" dirty="0">
              <a:cs typeface="Calibri"/>
            </a:endParaRPr>
          </a:p>
        </p:txBody>
      </p:sp>
    </p:spTree>
    <p:extLst>
      <p:ext uri="{BB962C8B-B14F-4D97-AF65-F5344CB8AC3E}">
        <p14:creationId xmlns:p14="http://schemas.microsoft.com/office/powerpoint/2010/main" val="169012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7289D-AD52-A50A-0647-C91ABB9FBD95}"/>
              </a:ext>
            </a:extLst>
          </p:cNvPr>
          <p:cNvSpPr>
            <a:spLocks noGrp="1"/>
          </p:cNvSpPr>
          <p:nvPr>
            <p:ph type="title"/>
          </p:nvPr>
        </p:nvSpPr>
        <p:spPr>
          <a:xfrm>
            <a:off x="517357" y="280299"/>
            <a:ext cx="10515600" cy="1325563"/>
          </a:xfrm>
        </p:spPr>
        <p:txBody>
          <a:bodyPr anchor="t"/>
          <a:lstStyle/>
          <a:p>
            <a:r>
              <a:rPr lang="en-US" dirty="0"/>
              <a:t>Four Categories of Desired Results</a:t>
            </a:r>
          </a:p>
        </p:txBody>
      </p:sp>
      <p:grpSp>
        <p:nvGrpSpPr>
          <p:cNvPr id="50" name="Group 49">
            <a:extLst>
              <a:ext uri="{FF2B5EF4-FFF2-40B4-BE49-F238E27FC236}">
                <a16:creationId xmlns:a16="http://schemas.microsoft.com/office/drawing/2014/main" id="{EB089D6C-C6C5-7C99-4F2F-9A36C3BDD23D}"/>
              </a:ext>
            </a:extLst>
          </p:cNvPr>
          <p:cNvGrpSpPr/>
          <p:nvPr/>
        </p:nvGrpSpPr>
        <p:grpSpPr>
          <a:xfrm>
            <a:off x="605800" y="1131385"/>
            <a:ext cx="11041950" cy="1322057"/>
            <a:chOff x="632691" y="1131382"/>
            <a:chExt cx="11041951" cy="1322058"/>
          </a:xfrm>
        </p:grpSpPr>
        <p:sp>
          <p:nvSpPr>
            <p:cNvPr id="2" name="Rectangle 1">
              <a:extLst>
                <a:ext uri="{FF2B5EF4-FFF2-40B4-BE49-F238E27FC236}">
                  <a16:creationId xmlns:a16="http://schemas.microsoft.com/office/drawing/2014/main" id="{6830F397-ABE9-BE88-C49A-915354C41430}"/>
                </a:ext>
              </a:extLst>
            </p:cNvPr>
            <p:cNvSpPr/>
            <p:nvPr/>
          </p:nvSpPr>
          <p:spPr>
            <a:xfrm>
              <a:off x="656323" y="1247993"/>
              <a:ext cx="11018319" cy="120544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Rectangle 8">
              <a:extLst>
                <a:ext uri="{FF2B5EF4-FFF2-40B4-BE49-F238E27FC236}">
                  <a16:creationId xmlns:a16="http://schemas.microsoft.com/office/drawing/2014/main" id="{83764DE4-7399-6904-F52F-E2016ACADE38}"/>
                </a:ext>
              </a:extLst>
            </p:cNvPr>
            <p:cNvSpPr/>
            <p:nvPr/>
          </p:nvSpPr>
          <p:spPr>
            <a:xfrm>
              <a:off x="1521225" y="1150851"/>
              <a:ext cx="10038084" cy="120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Rectangle 10">
              <a:extLst>
                <a:ext uri="{FF2B5EF4-FFF2-40B4-BE49-F238E27FC236}">
                  <a16:creationId xmlns:a16="http://schemas.microsoft.com/office/drawing/2014/main" id="{37CFE284-6570-D3B2-37A7-29E52CF7A59D}"/>
                </a:ext>
              </a:extLst>
            </p:cNvPr>
            <p:cNvSpPr/>
            <p:nvPr/>
          </p:nvSpPr>
          <p:spPr>
            <a:xfrm>
              <a:off x="632691" y="1173562"/>
              <a:ext cx="1188720" cy="1188720"/>
            </a:xfrm>
            <a:prstGeom prst="rect">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01</a:t>
              </a:r>
            </a:p>
          </p:txBody>
        </p:sp>
        <p:sp>
          <p:nvSpPr>
            <p:cNvPr id="12" name="Isosceles Triangle 11">
              <a:extLst>
                <a:ext uri="{FF2B5EF4-FFF2-40B4-BE49-F238E27FC236}">
                  <a16:creationId xmlns:a16="http://schemas.microsoft.com/office/drawing/2014/main" id="{41ECE6DC-8E25-9DA3-485F-24719C3A712F}"/>
                </a:ext>
              </a:extLst>
            </p:cNvPr>
            <p:cNvSpPr/>
            <p:nvPr/>
          </p:nvSpPr>
          <p:spPr>
            <a:xfrm rot="5400000">
              <a:off x="1510360" y="1501201"/>
              <a:ext cx="323272" cy="278683"/>
            </a:xfrm>
            <a:prstGeom prst="triangle">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TextBox 28">
              <a:extLst>
                <a:ext uri="{FF2B5EF4-FFF2-40B4-BE49-F238E27FC236}">
                  <a16:creationId xmlns:a16="http://schemas.microsoft.com/office/drawing/2014/main" id="{24E33A0E-7A9B-189F-F7E2-8257C7741400}"/>
                </a:ext>
              </a:extLst>
            </p:cNvPr>
            <p:cNvSpPr txBox="1"/>
            <p:nvPr/>
          </p:nvSpPr>
          <p:spPr>
            <a:xfrm>
              <a:off x="1978444" y="1131382"/>
              <a:ext cx="3804617" cy="523220"/>
            </a:xfrm>
            <a:prstGeom prst="rect">
              <a:avLst/>
            </a:prstGeom>
            <a:noFill/>
          </p:spPr>
          <p:txBody>
            <a:bodyPr wrap="square" lIns="0" rtlCol="0" anchor="b">
              <a:spAutoFit/>
            </a:bodyPr>
            <a:lstStyle/>
            <a:p>
              <a:r>
                <a:rPr lang="en-US" sz="2800" b="1" dirty="0">
                  <a:solidFill>
                    <a:srgbClr val="FF0000"/>
                  </a:solidFill>
                </a:rPr>
                <a:t>Established Goals</a:t>
              </a:r>
            </a:p>
          </p:txBody>
        </p:sp>
        <p:sp>
          <p:nvSpPr>
            <p:cNvPr id="30" name="TextBox 29">
              <a:extLst>
                <a:ext uri="{FF2B5EF4-FFF2-40B4-BE49-F238E27FC236}">
                  <a16:creationId xmlns:a16="http://schemas.microsoft.com/office/drawing/2014/main" id="{B7AEC743-449B-E990-10B1-1861EDBC869E}"/>
                </a:ext>
              </a:extLst>
            </p:cNvPr>
            <p:cNvSpPr txBox="1"/>
            <p:nvPr/>
          </p:nvSpPr>
          <p:spPr>
            <a:xfrm>
              <a:off x="1960513" y="1577480"/>
              <a:ext cx="9466447" cy="830998"/>
            </a:xfrm>
            <a:prstGeom prst="rect">
              <a:avLst/>
            </a:prstGeom>
            <a:noFill/>
          </p:spPr>
          <p:txBody>
            <a:bodyPr wrap="square" lIns="0" tIns="45720" rIns="0" bIns="45720" rtlCol="0" anchor="t">
              <a:spAutoFit/>
            </a:bodyPr>
            <a:lstStyle/>
            <a:p>
              <a:r>
                <a:rPr lang="en-US" sz="2400" i="1" dirty="0">
                  <a:ea typeface="+mn-lt"/>
                  <a:cs typeface="+mn-lt"/>
                </a:rPr>
                <a:t>What relevant goals (e.g., established program and course student learning outcomes, accreditation standards, etc.) will this unit address?</a:t>
              </a:r>
              <a:endParaRPr lang="en-US" dirty="0"/>
            </a:p>
          </p:txBody>
        </p:sp>
      </p:grpSp>
      <p:grpSp>
        <p:nvGrpSpPr>
          <p:cNvPr id="51" name="Group 50">
            <a:extLst>
              <a:ext uri="{FF2B5EF4-FFF2-40B4-BE49-F238E27FC236}">
                <a16:creationId xmlns:a16="http://schemas.microsoft.com/office/drawing/2014/main" id="{80B0E20A-D5BE-0599-8264-25050F598AF5}"/>
              </a:ext>
            </a:extLst>
          </p:cNvPr>
          <p:cNvGrpSpPr/>
          <p:nvPr/>
        </p:nvGrpSpPr>
        <p:grpSpPr>
          <a:xfrm>
            <a:off x="605800" y="2568723"/>
            <a:ext cx="11041950" cy="1322058"/>
            <a:chOff x="605798" y="2592631"/>
            <a:chExt cx="11041951" cy="1322059"/>
          </a:xfrm>
        </p:grpSpPr>
        <p:sp>
          <p:nvSpPr>
            <p:cNvPr id="8" name="Rectangle 7">
              <a:extLst>
                <a:ext uri="{FF2B5EF4-FFF2-40B4-BE49-F238E27FC236}">
                  <a16:creationId xmlns:a16="http://schemas.microsoft.com/office/drawing/2014/main" id="{1B94C3AF-762F-60FF-4017-DB5843FBC637}"/>
                </a:ext>
              </a:extLst>
            </p:cNvPr>
            <p:cNvSpPr/>
            <p:nvPr/>
          </p:nvSpPr>
          <p:spPr>
            <a:xfrm>
              <a:off x="629430" y="2709243"/>
              <a:ext cx="11018319" cy="120544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Rectangle 12">
              <a:extLst>
                <a:ext uri="{FF2B5EF4-FFF2-40B4-BE49-F238E27FC236}">
                  <a16:creationId xmlns:a16="http://schemas.microsoft.com/office/drawing/2014/main" id="{2562DC4B-E750-EB13-6123-777949F26C98}"/>
                </a:ext>
              </a:extLst>
            </p:cNvPr>
            <p:cNvSpPr/>
            <p:nvPr/>
          </p:nvSpPr>
          <p:spPr>
            <a:xfrm>
              <a:off x="1494332" y="2612101"/>
              <a:ext cx="10038084" cy="120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17">
              <a:extLst>
                <a:ext uri="{FF2B5EF4-FFF2-40B4-BE49-F238E27FC236}">
                  <a16:creationId xmlns:a16="http://schemas.microsoft.com/office/drawing/2014/main" id="{55917065-C01A-81AB-1865-AA62B83DAAB4}"/>
                </a:ext>
              </a:extLst>
            </p:cNvPr>
            <p:cNvSpPr/>
            <p:nvPr/>
          </p:nvSpPr>
          <p:spPr>
            <a:xfrm>
              <a:off x="605798" y="2634812"/>
              <a:ext cx="1188720" cy="1188720"/>
            </a:xfrm>
            <a:prstGeom prst="rect">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02</a:t>
              </a:r>
            </a:p>
          </p:txBody>
        </p:sp>
        <p:sp>
          <p:nvSpPr>
            <p:cNvPr id="23" name="Isosceles Triangle 22">
              <a:extLst>
                <a:ext uri="{FF2B5EF4-FFF2-40B4-BE49-F238E27FC236}">
                  <a16:creationId xmlns:a16="http://schemas.microsoft.com/office/drawing/2014/main" id="{A3AEBAEB-52A1-CC0C-9B21-EBA101E8D921}"/>
                </a:ext>
              </a:extLst>
            </p:cNvPr>
            <p:cNvSpPr/>
            <p:nvPr/>
          </p:nvSpPr>
          <p:spPr>
            <a:xfrm rot="5400000">
              <a:off x="1483467" y="2962451"/>
              <a:ext cx="323272" cy="278683"/>
            </a:xfrm>
            <a:prstGeom prst="triangle">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8" name="TextBox 27">
              <a:extLst>
                <a:ext uri="{FF2B5EF4-FFF2-40B4-BE49-F238E27FC236}">
                  <a16:creationId xmlns:a16="http://schemas.microsoft.com/office/drawing/2014/main" id="{9AA92734-58B9-F811-D2D2-036E4CCB86A5}"/>
                </a:ext>
              </a:extLst>
            </p:cNvPr>
            <p:cNvSpPr txBox="1"/>
            <p:nvPr/>
          </p:nvSpPr>
          <p:spPr>
            <a:xfrm>
              <a:off x="1951551" y="2592631"/>
              <a:ext cx="4771977" cy="523220"/>
            </a:xfrm>
            <a:prstGeom prst="rect">
              <a:avLst/>
            </a:prstGeom>
            <a:noFill/>
          </p:spPr>
          <p:txBody>
            <a:bodyPr wrap="square" lIns="0" rtlCol="0" anchor="b">
              <a:spAutoFit/>
            </a:bodyPr>
            <a:lstStyle/>
            <a:p>
              <a:r>
                <a:rPr lang="en-US" sz="2800" b="1" dirty="0">
                  <a:solidFill>
                    <a:srgbClr val="FF0000"/>
                  </a:solidFill>
                </a:rPr>
                <a:t>Enduring Understanding </a:t>
              </a:r>
              <a:endParaRPr lang="en-US" sz="2400" b="1" dirty="0">
                <a:solidFill>
                  <a:srgbClr val="FF0000"/>
                </a:solidFill>
              </a:endParaRPr>
            </a:p>
          </p:txBody>
        </p:sp>
        <p:sp>
          <p:nvSpPr>
            <p:cNvPr id="31" name="TextBox 30">
              <a:extLst>
                <a:ext uri="{FF2B5EF4-FFF2-40B4-BE49-F238E27FC236}">
                  <a16:creationId xmlns:a16="http://schemas.microsoft.com/office/drawing/2014/main" id="{9A624FFB-742C-190A-4A9A-EDB2A2C3D3EB}"/>
                </a:ext>
              </a:extLst>
            </p:cNvPr>
            <p:cNvSpPr txBox="1"/>
            <p:nvPr/>
          </p:nvSpPr>
          <p:spPr>
            <a:xfrm>
              <a:off x="1933620" y="3020801"/>
              <a:ext cx="9466447" cy="830997"/>
            </a:xfrm>
            <a:prstGeom prst="rect">
              <a:avLst/>
            </a:prstGeom>
            <a:noFill/>
          </p:spPr>
          <p:txBody>
            <a:bodyPr wrap="square" lIns="0" tIns="45720" rIns="0" bIns="45720" rtlCol="0" anchor="t">
              <a:spAutoFit/>
            </a:bodyPr>
            <a:lstStyle/>
            <a:p>
              <a:r>
                <a:rPr lang="en-US" sz="2400" dirty="0">
                  <a:solidFill>
                    <a:srgbClr val="444444"/>
                  </a:solidFill>
                </a:rPr>
                <a:t>What are the knowledge, ideas and skills you would like students to remember or do, well beyond your course? </a:t>
              </a:r>
              <a:endParaRPr lang="en-US" sz="2400" dirty="0">
                <a:solidFill>
                  <a:schemeClr val="tx1">
                    <a:lumMod val="65000"/>
                    <a:lumOff val="35000"/>
                  </a:schemeClr>
                </a:solidFill>
              </a:endParaRPr>
            </a:p>
          </p:txBody>
        </p:sp>
      </p:grpSp>
      <p:grpSp>
        <p:nvGrpSpPr>
          <p:cNvPr id="52" name="Group 51">
            <a:extLst>
              <a:ext uri="{FF2B5EF4-FFF2-40B4-BE49-F238E27FC236}">
                <a16:creationId xmlns:a16="http://schemas.microsoft.com/office/drawing/2014/main" id="{24D705B1-8741-3279-BF2F-9CD4C57ED11D}"/>
              </a:ext>
            </a:extLst>
          </p:cNvPr>
          <p:cNvGrpSpPr/>
          <p:nvPr/>
        </p:nvGrpSpPr>
        <p:grpSpPr>
          <a:xfrm>
            <a:off x="605800" y="4006068"/>
            <a:ext cx="11041950" cy="1322056"/>
            <a:chOff x="641656" y="4062843"/>
            <a:chExt cx="11041951" cy="1322057"/>
          </a:xfrm>
        </p:grpSpPr>
        <p:sp>
          <p:nvSpPr>
            <p:cNvPr id="34" name="Rectangle 33">
              <a:extLst>
                <a:ext uri="{FF2B5EF4-FFF2-40B4-BE49-F238E27FC236}">
                  <a16:creationId xmlns:a16="http://schemas.microsoft.com/office/drawing/2014/main" id="{7A6A6B3B-7FD7-B07E-93D3-D0BD23135A61}"/>
                </a:ext>
              </a:extLst>
            </p:cNvPr>
            <p:cNvSpPr/>
            <p:nvPr/>
          </p:nvSpPr>
          <p:spPr>
            <a:xfrm>
              <a:off x="665288" y="4179453"/>
              <a:ext cx="11018319" cy="120544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7" name="Rectangle 36">
              <a:extLst>
                <a:ext uri="{FF2B5EF4-FFF2-40B4-BE49-F238E27FC236}">
                  <a16:creationId xmlns:a16="http://schemas.microsoft.com/office/drawing/2014/main" id="{DA9612D4-C13E-D005-B56A-D15A3E72954C}"/>
                </a:ext>
              </a:extLst>
            </p:cNvPr>
            <p:cNvSpPr/>
            <p:nvPr/>
          </p:nvSpPr>
          <p:spPr>
            <a:xfrm>
              <a:off x="1530190" y="4082311"/>
              <a:ext cx="10038084" cy="120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0" name="Rectangle 39">
              <a:extLst>
                <a:ext uri="{FF2B5EF4-FFF2-40B4-BE49-F238E27FC236}">
                  <a16:creationId xmlns:a16="http://schemas.microsoft.com/office/drawing/2014/main" id="{06190100-C774-2B9B-33AF-82A0810C7F46}"/>
                </a:ext>
              </a:extLst>
            </p:cNvPr>
            <p:cNvSpPr/>
            <p:nvPr/>
          </p:nvSpPr>
          <p:spPr>
            <a:xfrm>
              <a:off x="641656" y="4105022"/>
              <a:ext cx="1188720" cy="1188720"/>
            </a:xfrm>
            <a:prstGeom prst="rect">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effectLst>
                    <a:outerShdw blurRad="38100" dist="38100" dir="2700000" algn="tl">
                      <a:srgbClr val="000000">
                        <a:alpha val="43137"/>
                      </a:srgbClr>
                    </a:outerShdw>
                  </a:effectLst>
                </a:rPr>
                <a:t>03</a:t>
              </a:r>
            </a:p>
          </p:txBody>
        </p:sp>
        <p:sp>
          <p:nvSpPr>
            <p:cNvPr id="41" name="Isosceles Triangle 40">
              <a:extLst>
                <a:ext uri="{FF2B5EF4-FFF2-40B4-BE49-F238E27FC236}">
                  <a16:creationId xmlns:a16="http://schemas.microsoft.com/office/drawing/2014/main" id="{14988B06-9478-9A1E-BF18-5630134F64DE}"/>
                </a:ext>
              </a:extLst>
            </p:cNvPr>
            <p:cNvSpPr/>
            <p:nvPr/>
          </p:nvSpPr>
          <p:spPr>
            <a:xfrm rot="5400000">
              <a:off x="1519325" y="4432661"/>
              <a:ext cx="323272" cy="278683"/>
            </a:xfrm>
            <a:prstGeom prst="triangle">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2" name="TextBox 41">
              <a:extLst>
                <a:ext uri="{FF2B5EF4-FFF2-40B4-BE49-F238E27FC236}">
                  <a16:creationId xmlns:a16="http://schemas.microsoft.com/office/drawing/2014/main" id="{8EE0D926-7635-73EE-6250-FBB25C8F4832}"/>
                </a:ext>
              </a:extLst>
            </p:cNvPr>
            <p:cNvSpPr txBox="1"/>
            <p:nvPr/>
          </p:nvSpPr>
          <p:spPr>
            <a:xfrm>
              <a:off x="1987409" y="4062843"/>
              <a:ext cx="3804617" cy="523220"/>
            </a:xfrm>
            <a:prstGeom prst="rect">
              <a:avLst/>
            </a:prstGeom>
            <a:noFill/>
          </p:spPr>
          <p:txBody>
            <a:bodyPr wrap="square" lIns="0" rtlCol="0" anchor="b">
              <a:spAutoFit/>
            </a:bodyPr>
            <a:lstStyle/>
            <a:p>
              <a:r>
                <a:rPr lang="en-US" sz="2800" b="1" dirty="0">
                  <a:solidFill>
                    <a:srgbClr val="FF0000"/>
                  </a:solidFill>
                </a:rPr>
                <a:t>Essential Questions </a:t>
              </a:r>
            </a:p>
          </p:txBody>
        </p:sp>
        <p:sp>
          <p:nvSpPr>
            <p:cNvPr id="43" name="TextBox 42">
              <a:extLst>
                <a:ext uri="{FF2B5EF4-FFF2-40B4-BE49-F238E27FC236}">
                  <a16:creationId xmlns:a16="http://schemas.microsoft.com/office/drawing/2014/main" id="{DBA72F92-D311-7433-1F73-C7D683D03298}"/>
                </a:ext>
              </a:extLst>
            </p:cNvPr>
            <p:cNvSpPr txBox="1"/>
            <p:nvPr/>
          </p:nvSpPr>
          <p:spPr>
            <a:xfrm>
              <a:off x="1952877" y="4507810"/>
              <a:ext cx="9466447" cy="830998"/>
            </a:xfrm>
            <a:prstGeom prst="rect">
              <a:avLst/>
            </a:prstGeom>
            <a:noFill/>
          </p:spPr>
          <p:txBody>
            <a:bodyPr wrap="square" lIns="0" tIns="45720" rIns="0" bIns="45720" rtlCol="0" anchor="t">
              <a:spAutoFit/>
            </a:bodyPr>
            <a:lstStyle/>
            <a:p>
              <a:r>
                <a:rPr lang="en-US" sz="2400" dirty="0">
                  <a:solidFill>
                    <a:schemeClr val="tx1">
                      <a:lumMod val="65000"/>
                      <a:lumOff val="35000"/>
                    </a:schemeClr>
                  </a:solidFill>
                </a:rPr>
                <a:t>What are the open-ended provocative questions I should design to guide student inquiry and focus on uncovering big ideas? </a:t>
              </a:r>
            </a:p>
          </p:txBody>
        </p:sp>
      </p:grpSp>
      <p:grpSp>
        <p:nvGrpSpPr>
          <p:cNvPr id="53" name="Group 52">
            <a:extLst>
              <a:ext uri="{FF2B5EF4-FFF2-40B4-BE49-F238E27FC236}">
                <a16:creationId xmlns:a16="http://schemas.microsoft.com/office/drawing/2014/main" id="{5CDA7EAF-2CCC-5FD5-F298-1E81C5EC2BE7}"/>
              </a:ext>
            </a:extLst>
          </p:cNvPr>
          <p:cNvGrpSpPr/>
          <p:nvPr/>
        </p:nvGrpSpPr>
        <p:grpSpPr>
          <a:xfrm>
            <a:off x="605800" y="5443408"/>
            <a:ext cx="11041950" cy="1384669"/>
            <a:chOff x="785091" y="5443408"/>
            <a:chExt cx="11041951" cy="1384670"/>
          </a:xfrm>
        </p:grpSpPr>
        <p:sp>
          <p:nvSpPr>
            <p:cNvPr id="44" name="Rectangle 43">
              <a:extLst>
                <a:ext uri="{FF2B5EF4-FFF2-40B4-BE49-F238E27FC236}">
                  <a16:creationId xmlns:a16="http://schemas.microsoft.com/office/drawing/2014/main" id="{949DB367-B2C8-B745-C43A-E068B1DCD9B6}"/>
                </a:ext>
              </a:extLst>
            </p:cNvPr>
            <p:cNvSpPr/>
            <p:nvPr/>
          </p:nvSpPr>
          <p:spPr>
            <a:xfrm>
              <a:off x="808723" y="5560019"/>
              <a:ext cx="11018319" cy="120544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5" name="Rectangle 44">
              <a:extLst>
                <a:ext uri="{FF2B5EF4-FFF2-40B4-BE49-F238E27FC236}">
                  <a16:creationId xmlns:a16="http://schemas.microsoft.com/office/drawing/2014/main" id="{2AC37CBA-E1E1-4207-2ADF-5149877D5764}"/>
                </a:ext>
              </a:extLst>
            </p:cNvPr>
            <p:cNvSpPr/>
            <p:nvPr/>
          </p:nvSpPr>
          <p:spPr>
            <a:xfrm>
              <a:off x="1673625" y="5462877"/>
              <a:ext cx="10038084" cy="120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6" name="Rectangle 45">
              <a:extLst>
                <a:ext uri="{FF2B5EF4-FFF2-40B4-BE49-F238E27FC236}">
                  <a16:creationId xmlns:a16="http://schemas.microsoft.com/office/drawing/2014/main" id="{54CC7293-EE13-F1CE-833C-45B7BDEA6ECC}"/>
                </a:ext>
              </a:extLst>
            </p:cNvPr>
            <p:cNvSpPr/>
            <p:nvPr/>
          </p:nvSpPr>
          <p:spPr>
            <a:xfrm>
              <a:off x="785091" y="5485588"/>
              <a:ext cx="1188720" cy="1188720"/>
            </a:xfrm>
            <a:prstGeom prst="rect">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dirty="0">
                  <a:effectLst>
                    <a:outerShdw blurRad="38100" dist="38100" dir="2700000" algn="tl">
                      <a:srgbClr val="000000">
                        <a:alpha val="43137"/>
                      </a:srgbClr>
                    </a:outerShdw>
                  </a:effectLst>
                </a:rPr>
                <a:t>04</a:t>
              </a:r>
            </a:p>
          </p:txBody>
        </p:sp>
        <p:sp>
          <p:nvSpPr>
            <p:cNvPr id="47" name="Isosceles Triangle 46">
              <a:extLst>
                <a:ext uri="{FF2B5EF4-FFF2-40B4-BE49-F238E27FC236}">
                  <a16:creationId xmlns:a16="http://schemas.microsoft.com/office/drawing/2014/main" id="{593AF4D7-7BFE-92F0-7772-65494F9F6CD6}"/>
                </a:ext>
              </a:extLst>
            </p:cNvPr>
            <p:cNvSpPr/>
            <p:nvPr/>
          </p:nvSpPr>
          <p:spPr>
            <a:xfrm rot="5400000">
              <a:off x="1662760" y="5813227"/>
              <a:ext cx="323272" cy="278683"/>
            </a:xfrm>
            <a:prstGeom prst="triangle">
              <a:avLst/>
            </a:prstGeom>
            <a:solidFill>
              <a:srgbClr val="7D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8" name="TextBox 47">
              <a:extLst>
                <a:ext uri="{FF2B5EF4-FFF2-40B4-BE49-F238E27FC236}">
                  <a16:creationId xmlns:a16="http://schemas.microsoft.com/office/drawing/2014/main" id="{BD38C17F-21FF-11D2-74DE-58A3181CA9AA}"/>
                </a:ext>
              </a:extLst>
            </p:cNvPr>
            <p:cNvSpPr txBox="1"/>
            <p:nvPr/>
          </p:nvSpPr>
          <p:spPr>
            <a:xfrm>
              <a:off x="2130844" y="5443408"/>
              <a:ext cx="4771977" cy="523220"/>
            </a:xfrm>
            <a:prstGeom prst="rect">
              <a:avLst/>
            </a:prstGeom>
            <a:noFill/>
          </p:spPr>
          <p:txBody>
            <a:bodyPr wrap="square" lIns="0" rtlCol="0" anchor="b">
              <a:spAutoFit/>
            </a:bodyPr>
            <a:lstStyle/>
            <a:p>
              <a:r>
                <a:rPr lang="en-US" sz="2800" b="1" dirty="0">
                  <a:solidFill>
                    <a:srgbClr val="FF0000"/>
                  </a:solidFill>
                </a:rPr>
                <a:t>Knowledge and Skills </a:t>
              </a:r>
            </a:p>
          </p:txBody>
        </p:sp>
        <p:sp>
          <p:nvSpPr>
            <p:cNvPr id="49" name="TextBox 48">
              <a:extLst>
                <a:ext uri="{FF2B5EF4-FFF2-40B4-BE49-F238E27FC236}">
                  <a16:creationId xmlns:a16="http://schemas.microsoft.com/office/drawing/2014/main" id="{28CE188C-2F09-F2E2-2E1D-E86AD6E188DF}"/>
                </a:ext>
              </a:extLst>
            </p:cNvPr>
            <p:cNvSpPr txBox="1"/>
            <p:nvPr/>
          </p:nvSpPr>
          <p:spPr>
            <a:xfrm>
              <a:off x="2112913" y="5997081"/>
              <a:ext cx="9466447" cy="830997"/>
            </a:xfrm>
            <a:prstGeom prst="rect">
              <a:avLst/>
            </a:prstGeom>
            <a:noFill/>
          </p:spPr>
          <p:txBody>
            <a:bodyPr wrap="square" lIns="0" tIns="45720" rIns="0" bIns="45720" rtlCol="0" anchor="t">
              <a:spAutoFit/>
            </a:bodyPr>
            <a:lstStyle/>
            <a:p>
              <a:r>
                <a:rPr lang="en-US" sz="2400" dirty="0">
                  <a:solidFill>
                    <a:schemeClr val="tx1">
                      <a:lumMod val="65000"/>
                      <a:lumOff val="35000"/>
                    </a:schemeClr>
                  </a:solidFill>
                </a:rPr>
                <a:t>What are the discrete objectives students are to know and be able to do.  </a:t>
              </a:r>
            </a:p>
            <a:p>
              <a:endParaRPr lang="en-US" sz="2400" dirty="0">
                <a:solidFill>
                  <a:schemeClr val="tx1">
                    <a:lumMod val="65000"/>
                    <a:lumOff val="35000"/>
                  </a:schemeClr>
                </a:solidFill>
              </a:endParaRPr>
            </a:p>
          </p:txBody>
        </p:sp>
      </p:grpSp>
    </p:spTree>
    <p:custDataLst>
      <p:tags r:id="rId1"/>
    </p:custDataLst>
    <p:extLst>
      <p:ext uri="{BB962C8B-B14F-4D97-AF65-F5344CB8AC3E}">
        <p14:creationId xmlns:p14="http://schemas.microsoft.com/office/powerpoint/2010/main" val="199852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32AC3A-A6C2-C190-49C4-CD86F065A917}"/>
              </a:ext>
            </a:extLst>
          </p:cNvPr>
          <p:cNvSpPr txBox="1"/>
          <p:nvPr/>
        </p:nvSpPr>
        <p:spPr>
          <a:xfrm>
            <a:off x="386862" y="685800"/>
            <a:ext cx="5709138" cy="707886"/>
          </a:xfrm>
          <a:prstGeom prst="rect">
            <a:avLst/>
          </a:prstGeom>
          <a:noFill/>
        </p:spPr>
        <p:txBody>
          <a:bodyPr wrap="square" rtlCol="0">
            <a:spAutoFit/>
          </a:bodyPr>
          <a:lstStyle/>
          <a:p>
            <a:r>
              <a:rPr lang="en-US" sz="2000" dirty="0"/>
              <a:t>Course Title: Introduction to International Business </a:t>
            </a:r>
          </a:p>
          <a:p>
            <a:r>
              <a:rPr lang="en-US" sz="2000" dirty="0"/>
              <a:t>Learning Module: Module 2</a:t>
            </a:r>
          </a:p>
        </p:txBody>
      </p:sp>
      <p:sp>
        <p:nvSpPr>
          <p:cNvPr id="3" name="TextBox 2">
            <a:extLst>
              <a:ext uri="{FF2B5EF4-FFF2-40B4-BE49-F238E27FC236}">
                <a16:creationId xmlns:a16="http://schemas.microsoft.com/office/drawing/2014/main" id="{4A26A1B1-A52E-9E99-0EB8-8676E61C2D69}"/>
              </a:ext>
            </a:extLst>
          </p:cNvPr>
          <p:cNvSpPr txBox="1"/>
          <p:nvPr/>
        </p:nvSpPr>
        <p:spPr>
          <a:xfrm>
            <a:off x="8088923" y="685800"/>
            <a:ext cx="3716215" cy="707886"/>
          </a:xfrm>
          <a:prstGeom prst="rect">
            <a:avLst/>
          </a:prstGeom>
          <a:noFill/>
        </p:spPr>
        <p:txBody>
          <a:bodyPr wrap="square" rtlCol="0">
            <a:spAutoFit/>
          </a:bodyPr>
          <a:lstStyle/>
          <a:p>
            <a:r>
              <a:rPr lang="en-US" sz="2000" dirty="0"/>
              <a:t>Teaching modality: face-to-face</a:t>
            </a:r>
          </a:p>
          <a:p>
            <a:r>
              <a:rPr lang="en-US" sz="2000" dirty="0"/>
              <a:t>Semester/Year: Fall 2023 </a:t>
            </a:r>
          </a:p>
        </p:txBody>
      </p:sp>
      <p:cxnSp>
        <p:nvCxnSpPr>
          <p:cNvPr id="5" name="Straight Connector 4">
            <a:extLst>
              <a:ext uri="{FF2B5EF4-FFF2-40B4-BE49-F238E27FC236}">
                <a16:creationId xmlns:a16="http://schemas.microsoft.com/office/drawing/2014/main" id="{CBBFBBAB-7625-3B61-58CE-E9F99D7D4780}"/>
              </a:ext>
            </a:extLst>
          </p:cNvPr>
          <p:cNvCxnSpPr/>
          <p:nvPr/>
        </p:nvCxnSpPr>
        <p:spPr>
          <a:xfrm>
            <a:off x="386862" y="1617785"/>
            <a:ext cx="11418276"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 name="Table 6">
            <a:extLst>
              <a:ext uri="{FF2B5EF4-FFF2-40B4-BE49-F238E27FC236}">
                <a16:creationId xmlns:a16="http://schemas.microsoft.com/office/drawing/2014/main" id="{150ED038-27B5-5794-F03F-79992861830A}"/>
              </a:ext>
            </a:extLst>
          </p:cNvPr>
          <p:cNvGraphicFramePr>
            <a:graphicFrameLocks noGrp="1"/>
          </p:cNvGraphicFramePr>
          <p:nvPr>
            <p:extLst>
              <p:ext uri="{D42A27DB-BD31-4B8C-83A1-F6EECF244321}">
                <p14:modId xmlns:p14="http://schemas.microsoft.com/office/powerpoint/2010/main" val="368437852"/>
              </p:ext>
            </p:extLst>
          </p:nvPr>
        </p:nvGraphicFramePr>
        <p:xfrm>
          <a:off x="657748" y="2040668"/>
          <a:ext cx="10876504" cy="5396929"/>
        </p:xfrm>
        <a:graphic>
          <a:graphicData uri="http://schemas.openxmlformats.org/drawingml/2006/table">
            <a:tbl>
              <a:tblPr firstRow="1" firstCol="1" bandRow="1"/>
              <a:tblGrid>
                <a:gridCol w="10876504">
                  <a:extLst>
                    <a:ext uri="{9D8B030D-6E8A-4147-A177-3AD203B41FA5}">
                      <a16:colId xmlns:a16="http://schemas.microsoft.com/office/drawing/2014/main" val="506033951"/>
                    </a:ext>
                  </a:extLst>
                </a:gridCol>
              </a:tblGrid>
              <a:tr h="457812">
                <a:tc>
                  <a:txBody>
                    <a:bodyPr/>
                    <a:lstStyle/>
                    <a:p>
                      <a:pPr marL="0" marR="0" algn="ctr">
                        <a:lnSpc>
                          <a:spcPct val="115000"/>
                        </a:lnSpc>
                        <a:spcBef>
                          <a:spcPts val="0"/>
                        </a:spcBef>
                        <a:spcAft>
                          <a:spcPts val="0"/>
                        </a:spcAft>
                      </a:pPr>
                      <a:r>
                        <a:rPr lang="en-US" sz="2800" b="1"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Stage 1 – Desired Results</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txBody>
                  <a:tcPr marL="61734" marR="61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240843143"/>
                  </a:ext>
                </a:extLst>
              </a:tr>
              <a:tr h="2468880">
                <a:tc>
                  <a:txBody>
                    <a:bodyPr/>
                    <a:lstStyle/>
                    <a:p>
                      <a:pPr marL="0" marR="0">
                        <a:lnSpc>
                          <a:spcPct val="150000"/>
                        </a:lnSpc>
                        <a:spcBef>
                          <a:spcPts val="0"/>
                        </a:spcBef>
                        <a:spcAft>
                          <a:spcPts val="0"/>
                        </a:spcAft>
                      </a:pPr>
                      <a:r>
                        <a:rPr lang="en-US" sz="2000" b="1" dirty="0">
                          <a:solidFill>
                            <a:srgbClr val="C00000"/>
                          </a:solidFill>
                          <a:effectLst/>
                          <a:latin typeface="+mn-lt"/>
                          <a:ea typeface="SimSun" panose="02010600030101010101" pitchFamily="2" charset="-122"/>
                          <a:cs typeface="Times New Roman" panose="02020603050405020304" pitchFamily="18" charset="0"/>
                        </a:rPr>
                        <a:t>Established Goal(s): </a:t>
                      </a:r>
                      <a:endParaRPr lang="en-US" sz="2000" dirty="0">
                        <a:solidFill>
                          <a:srgbClr val="C00000"/>
                        </a:solidFill>
                        <a:effectLst/>
                        <a:latin typeface="+mn-lt"/>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000" b="1" dirty="0"/>
                        <a:t>Program outcome 2: </a:t>
                      </a:r>
                      <a:r>
                        <a:rPr lang="en-US" sz="2000" b="0" i="0" kern="1200" dirty="0">
                          <a:solidFill>
                            <a:schemeClr val="tx1"/>
                          </a:solidFill>
                          <a:effectLst/>
                          <a:latin typeface="+mn-lt"/>
                          <a:ea typeface="+mn-ea"/>
                          <a:cs typeface="+mn-cs"/>
                        </a:rPr>
                        <a:t>Conduct an environmental scan to evaluate the impact of world issues on an organization’s international business opportunities.</a:t>
                      </a:r>
                    </a:p>
                    <a:p>
                      <a:pPr marL="342900" indent="-342900">
                        <a:buFont typeface="Arial" panose="020B0604020202020204" pitchFamily="34" charset="0"/>
                        <a:buChar char="•"/>
                      </a:pPr>
                      <a:r>
                        <a:rPr lang="en-US" sz="2000" b="1" dirty="0"/>
                        <a:t>Standard 9.3.12.BM‐MGT.3- </a:t>
                      </a:r>
                      <a:r>
                        <a:rPr lang="en-US" sz="2000" dirty="0"/>
                        <a:t>Apply economic concepts fundamental to global business operations.</a:t>
                      </a:r>
                    </a:p>
                    <a:p>
                      <a:pPr marL="342900" marR="0" lvl="0" indent="-34290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Standard 9.3.12.BM‐MGT.4-</a:t>
                      </a:r>
                      <a:r>
                        <a:rPr lang="en-US" sz="2000" dirty="0"/>
                        <a:t> Employ and manage techniques, strategies and systems to enhance business relationships. </a:t>
                      </a:r>
                    </a:p>
                  </a:txBody>
                  <a:tcPr marL="61734" marR="617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11030"/>
                  </a:ext>
                </a:extLst>
              </a:tr>
              <a:tr h="2468880">
                <a:tc>
                  <a:txBody>
                    <a:bodyPr/>
                    <a:lstStyle/>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p>
                  </a:txBody>
                  <a:tcPr marL="61734" marR="617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2941165"/>
                  </a:ext>
                </a:extLst>
              </a:tr>
            </a:tbl>
          </a:graphicData>
        </a:graphic>
      </p:graphicFrame>
    </p:spTree>
    <p:extLst>
      <p:ext uri="{BB962C8B-B14F-4D97-AF65-F5344CB8AC3E}">
        <p14:creationId xmlns:p14="http://schemas.microsoft.com/office/powerpoint/2010/main" val="323820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E5325-E6D3-C764-44D9-C09DE063C15C}"/>
              </a:ext>
            </a:extLst>
          </p:cNvPr>
          <p:cNvSpPr txBox="1"/>
          <p:nvPr/>
        </p:nvSpPr>
        <p:spPr>
          <a:xfrm>
            <a:off x="6413111" y="640081"/>
            <a:ext cx="5138808" cy="3352473"/>
          </a:xfrm>
          <a:prstGeom prst="rect">
            <a:avLst/>
          </a:prstGeom>
          <a:noFill/>
        </p:spPr>
        <p:txBody>
          <a:bodyPr vert="horz" lIns="91440" tIns="45720" rIns="91440" bIns="45720" rtlCol="0" anchor="b">
            <a:normAutofit lnSpcReduction="10000"/>
          </a:bodyPr>
          <a:lstStyle/>
          <a:p>
            <a:pPr algn="ctr">
              <a:lnSpc>
                <a:spcPct val="90000"/>
              </a:lnSpc>
              <a:spcBef>
                <a:spcPct val="0"/>
              </a:spcBef>
              <a:spcAft>
                <a:spcPts val="600"/>
              </a:spcAft>
            </a:pPr>
            <a:r>
              <a:rPr lang="en-US" sz="6000" b="1" kern="1200" dirty="0">
                <a:solidFill>
                  <a:schemeClr val="tx1"/>
                </a:solidFill>
                <a:latin typeface="+mj-lt"/>
                <a:ea typeface="+mj-ea"/>
                <a:cs typeface="+mj-cs"/>
              </a:rPr>
              <a:t>Stage 2: </a:t>
            </a:r>
          </a:p>
          <a:p>
            <a:pPr algn="ctr">
              <a:lnSpc>
                <a:spcPct val="90000"/>
              </a:lnSpc>
              <a:spcBef>
                <a:spcPct val="0"/>
              </a:spcBef>
              <a:spcAft>
                <a:spcPts val="600"/>
              </a:spcAft>
            </a:pPr>
            <a:r>
              <a:rPr lang="en-US" sz="6000" b="1" kern="1200" dirty="0">
                <a:solidFill>
                  <a:schemeClr val="tx1"/>
                </a:solidFill>
                <a:latin typeface="+mj-lt"/>
                <a:ea typeface="+mj-ea"/>
                <a:cs typeface="+mj-cs"/>
              </a:rPr>
              <a:t>Determine Acceptable Evidence</a:t>
            </a:r>
          </a:p>
        </p:txBody>
      </p:sp>
      <p:sp>
        <p:nvSpPr>
          <p:cNvPr id="9" name="Rectangle 8">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a:extLst>
              <a:ext uri="{FF2B5EF4-FFF2-40B4-BE49-F238E27FC236}">
                <a16:creationId xmlns:a16="http://schemas.microsoft.com/office/drawing/2014/main" id="{B54D07FC-DBEB-BDB2-E005-735BE7B62E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296585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F5ACB1C-7733-93AE-ED53-6C2750DAAD8A}"/>
              </a:ext>
            </a:extLst>
          </p:cNvPr>
          <p:cNvSpPr>
            <a:spLocks noGrp="1"/>
          </p:cNvSpPr>
          <p:nvPr>
            <p:ph type="title"/>
          </p:nvPr>
        </p:nvSpPr>
        <p:spPr>
          <a:xfrm>
            <a:off x="594360" y="1209086"/>
            <a:ext cx="3876848" cy="4064925"/>
          </a:xfrm>
        </p:spPr>
        <p:txBody>
          <a:bodyPr vert="horz" lIns="91440" tIns="45720" rIns="91440" bIns="45720" rtlCol="0" anchor="ctr">
            <a:normAutofit/>
          </a:bodyPr>
          <a:lstStyle/>
          <a:p>
            <a:pPr defTabSz="914400"/>
            <a:r>
              <a:rPr lang="en-US" sz="5000" kern="1200" dirty="0">
                <a:latin typeface="+mj-lt"/>
                <a:ea typeface="+mj-ea"/>
                <a:cs typeface="+mj-cs"/>
              </a:rPr>
              <a:t>Stage 2 </a:t>
            </a:r>
            <a:r>
              <a:rPr lang="en-US" sz="5000" dirty="0"/>
              <a:t>Guiding </a:t>
            </a:r>
            <a:r>
              <a:rPr lang="en-US" sz="5000" kern="1200" dirty="0">
                <a:latin typeface="+mj-lt"/>
                <a:ea typeface="+mj-ea"/>
                <a:cs typeface="+mj-cs"/>
              </a:rPr>
              <a:t>Questions</a:t>
            </a:r>
          </a:p>
        </p:txBody>
      </p:sp>
      <p:grpSp>
        <p:nvGrpSpPr>
          <p:cNvPr id="49" name="Group 48">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50"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1">
            <a:extLst>
              <a:ext uri="{FF2B5EF4-FFF2-40B4-BE49-F238E27FC236}">
                <a16:creationId xmlns:a16="http://schemas.microsoft.com/office/drawing/2014/main" id="{A01DA9A4-B094-922A-88A8-074CC122CE1F}"/>
              </a:ext>
            </a:extLst>
          </p:cNvPr>
          <p:cNvGraphicFramePr>
            <a:graphicFrameLocks noGrp="1"/>
          </p:cNvGraphicFramePr>
          <p:nvPr>
            <p:ph idx="1"/>
            <p:extLst>
              <p:ext uri="{D42A27DB-BD31-4B8C-83A1-F6EECF244321}">
                <p14:modId xmlns:p14="http://schemas.microsoft.com/office/powerpoint/2010/main" val="1907416949"/>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97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2291C-33E0-6239-4684-2F117909FA93}"/>
              </a:ext>
            </a:extLst>
          </p:cNvPr>
          <p:cNvSpPr>
            <a:spLocks noGrp="1"/>
          </p:cNvSpPr>
          <p:nvPr>
            <p:ph type="title"/>
          </p:nvPr>
        </p:nvSpPr>
        <p:spPr>
          <a:xfrm>
            <a:off x="1136395" y="502021"/>
            <a:ext cx="9876597" cy="1655483"/>
          </a:xfrm>
        </p:spPr>
        <p:txBody>
          <a:bodyPr anchor="ctr">
            <a:normAutofit/>
          </a:bodyPr>
          <a:lstStyle/>
          <a:p>
            <a:r>
              <a:rPr lang="en-US" sz="4000" dirty="0"/>
              <a:t>Steps to Determine Assessments </a:t>
            </a:r>
          </a:p>
        </p:txBody>
      </p:sp>
      <p:graphicFrame>
        <p:nvGraphicFramePr>
          <p:cNvPr id="52" name="Content Placeholder 2">
            <a:extLst>
              <a:ext uri="{FF2B5EF4-FFF2-40B4-BE49-F238E27FC236}">
                <a16:creationId xmlns:a16="http://schemas.microsoft.com/office/drawing/2014/main" id="{DDF3D77B-2BF5-0822-5377-51597742FB0D}"/>
              </a:ext>
            </a:extLst>
          </p:cNvPr>
          <p:cNvGraphicFramePr>
            <a:graphicFrameLocks noGrp="1"/>
          </p:cNvGraphicFramePr>
          <p:nvPr>
            <p:ph idx="1"/>
            <p:extLst>
              <p:ext uri="{D42A27DB-BD31-4B8C-83A1-F6EECF244321}">
                <p14:modId xmlns:p14="http://schemas.microsoft.com/office/powerpoint/2010/main" val="1783277121"/>
              </p:ext>
            </p:extLst>
          </p:nvPr>
        </p:nvGraphicFramePr>
        <p:xfrm>
          <a:off x="1136395" y="1995563"/>
          <a:ext cx="10396842" cy="353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Rectangle 46">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55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D83090-8A58-5EED-DEDF-D24066A5F1F8}"/>
              </a:ext>
            </a:extLst>
          </p:cNvPr>
          <p:cNvSpPr txBox="1"/>
          <p:nvPr/>
        </p:nvSpPr>
        <p:spPr>
          <a:xfrm>
            <a:off x="836543" y="1458022"/>
            <a:ext cx="10835640" cy="707886"/>
          </a:xfrm>
          <a:prstGeom prst="rect">
            <a:avLst/>
          </a:prstGeom>
          <a:noFill/>
        </p:spPr>
        <p:txBody>
          <a:bodyPr wrap="square">
            <a:spAutoFit/>
          </a:bodyPr>
          <a:lstStyle/>
          <a:p>
            <a:r>
              <a:rPr lang="en-US" sz="2000" dirty="0">
                <a:highlight>
                  <a:srgbClr val="FFFF00"/>
                </a:highlight>
              </a:rPr>
              <a:t>Students will be able to</a:t>
            </a:r>
            <a:r>
              <a:rPr lang="en-US" sz="2000" dirty="0">
                <a:solidFill>
                  <a:srgbClr val="C00000"/>
                </a:solidFill>
                <a:highlight>
                  <a:srgbClr val="FFFF00"/>
                </a:highlight>
              </a:rPr>
              <a:t> </a:t>
            </a:r>
            <a:r>
              <a:rPr lang="en-US" sz="2000" b="1" u="sng" dirty="0">
                <a:solidFill>
                  <a:srgbClr val="C00000"/>
                </a:solidFill>
                <a:highlight>
                  <a:srgbClr val="FFFF00"/>
                </a:highlight>
              </a:rPr>
              <a:t>interpret</a:t>
            </a:r>
            <a:r>
              <a:rPr lang="en-US" sz="2000" dirty="0">
                <a:solidFill>
                  <a:srgbClr val="C00000"/>
                </a:solidFill>
                <a:highlight>
                  <a:srgbClr val="FFFF00"/>
                </a:highlight>
              </a:rPr>
              <a:t> </a:t>
            </a:r>
            <a:r>
              <a:rPr lang="en-US" sz="2000" dirty="0">
                <a:highlight>
                  <a:srgbClr val="FFFF00"/>
                </a:highlight>
              </a:rPr>
              <a:t>how international business and internationalization has influenced our global economy</a:t>
            </a:r>
            <a:endParaRPr lang="en-US" sz="2000" b="1" dirty="0"/>
          </a:p>
        </p:txBody>
      </p:sp>
      <p:graphicFrame>
        <p:nvGraphicFramePr>
          <p:cNvPr id="6" name="Table 6">
            <a:extLst>
              <a:ext uri="{FF2B5EF4-FFF2-40B4-BE49-F238E27FC236}">
                <a16:creationId xmlns:a16="http://schemas.microsoft.com/office/drawing/2014/main" id="{7330F9BE-D895-7765-39C4-2E9894A0C7DD}"/>
              </a:ext>
            </a:extLst>
          </p:cNvPr>
          <p:cNvGraphicFramePr>
            <a:graphicFrameLocks noGrp="1"/>
          </p:cNvGraphicFramePr>
          <p:nvPr>
            <p:extLst>
              <p:ext uri="{D42A27DB-BD31-4B8C-83A1-F6EECF244321}">
                <p14:modId xmlns:p14="http://schemas.microsoft.com/office/powerpoint/2010/main" val="94745217"/>
              </p:ext>
            </p:extLst>
          </p:nvPr>
        </p:nvGraphicFramePr>
        <p:xfrm>
          <a:off x="648929" y="2689411"/>
          <a:ext cx="11023254" cy="3840480"/>
        </p:xfrm>
        <a:graphic>
          <a:graphicData uri="http://schemas.openxmlformats.org/drawingml/2006/table">
            <a:tbl>
              <a:tblPr firstRow="1" bandRow="1">
                <a:tableStyleId>{5940675A-B579-460E-94D1-54222C63F5DA}</a:tableStyleId>
              </a:tblPr>
              <a:tblGrid>
                <a:gridCol w="2153265">
                  <a:extLst>
                    <a:ext uri="{9D8B030D-6E8A-4147-A177-3AD203B41FA5}">
                      <a16:colId xmlns:a16="http://schemas.microsoft.com/office/drawing/2014/main" val="2947687471"/>
                    </a:ext>
                  </a:extLst>
                </a:gridCol>
                <a:gridCol w="8869989">
                  <a:extLst>
                    <a:ext uri="{9D8B030D-6E8A-4147-A177-3AD203B41FA5}">
                      <a16:colId xmlns:a16="http://schemas.microsoft.com/office/drawing/2014/main" val="1161085507"/>
                    </a:ext>
                  </a:extLst>
                </a:gridCol>
              </a:tblGrid>
              <a:tr h="661012">
                <a:tc>
                  <a:txBody>
                    <a:bodyPr/>
                    <a:lstStyle/>
                    <a:p>
                      <a:r>
                        <a:rPr lang="en-US" sz="2000" dirty="0"/>
                        <a:t>Cognitive Level of Learning Outcome</a:t>
                      </a:r>
                    </a:p>
                  </a:txBody>
                  <a:tcPr/>
                </a:tc>
                <a:tc>
                  <a:txBody>
                    <a:bodyPr/>
                    <a:lstStyle/>
                    <a:p>
                      <a:r>
                        <a:rPr lang="en-US" sz="2000" dirty="0"/>
                        <a:t>Assessment Types</a:t>
                      </a:r>
                    </a:p>
                  </a:txBody>
                  <a:tcPr/>
                </a:tc>
                <a:extLst>
                  <a:ext uri="{0D108BD9-81ED-4DB2-BD59-A6C34878D82A}">
                    <a16:rowId xmlns:a16="http://schemas.microsoft.com/office/drawing/2014/main" val="2546677754"/>
                  </a:ext>
                </a:extLst>
              </a:tr>
              <a:tr h="661012">
                <a:tc>
                  <a:txBody>
                    <a:bodyPr/>
                    <a:lstStyle/>
                    <a:p>
                      <a:r>
                        <a:rPr lang="en-US" sz="2000" dirty="0"/>
                        <a:t>Application</a:t>
                      </a:r>
                    </a:p>
                  </a:txBody>
                  <a:tcPr/>
                </a:tc>
                <a:tc>
                  <a:txBody>
                    <a:bodyPr/>
                    <a:lstStyle/>
                    <a:p>
                      <a:pPr marL="342900" indent="-342900">
                        <a:buFont typeface="Arial" panose="020B0604020202020204" pitchFamily="34" charset="0"/>
                        <a:buChar char="•"/>
                      </a:pPr>
                      <a:r>
                        <a:rPr lang="en-US" sz="2000" dirty="0"/>
                        <a:t>Discussion board post</a:t>
                      </a:r>
                    </a:p>
                    <a:p>
                      <a:pPr marL="342900" indent="-342900">
                        <a:buFont typeface="Arial" panose="020B0604020202020204" pitchFamily="34" charset="0"/>
                        <a:buChar char="•"/>
                      </a:pPr>
                      <a:r>
                        <a:rPr lang="en-US" sz="2000" dirty="0"/>
                        <a:t>E-portfolio</a:t>
                      </a:r>
                    </a:p>
                    <a:p>
                      <a:pPr marL="342900" indent="-342900">
                        <a:buFont typeface="Arial" panose="020B0604020202020204" pitchFamily="34" charset="0"/>
                        <a:buChar char="•"/>
                      </a:pPr>
                      <a:r>
                        <a:rPr lang="en-US" sz="2000" dirty="0"/>
                        <a:t>Lab reports</a:t>
                      </a:r>
                    </a:p>
                    <a:p>
                      <a:pPr marL="342900" indent="-342900">
                        <a:buFont typeface="Arial" panose="020B0604020202020204" pitchFamily="34" charset="0"/>
                        <a:buChar char="•"/>
                      </a:pPr>
                      <a:r>
                        <a:rPr lang="en-US" sz="2000" dirty="0"/>
                        <a:t>One-minute paper</a:t>
                      </a:r>
                    </a:p>
                    <a:p>
                      <a:pPr marL="342900" indent="-342900">
                        <a:buFont typeface="Arial" panose="020B0604020202020204" pitchFamily="34" charset="0"/>
                        <a:buChar char="•"/>
                      </a:pPr>
                      <a:r>
                        <a:rPr lang="en-US" sz="2000" dirty="0"/>
                        <a:t>Presentation</a:t>
                      </a:r>
                    </a:p>
                    <a:p>
                      <a:pPr marL="342900" indent="-342900">
                        <a:buFont typeface="Arial" panose="020B0604020202020204" pitchFamily="34" charset="0"/>
                        <a:buChar char="•"/>
                      </a:pPr>
                      <a:r>
                        <a:rPr lang="en-US" sz="2000" dirty="0"/>
                        <a:t>Case study</a:t>
                      </a:r>
                    </a:p>
                    <a:p>
                      <a:pPr marL="342900" indent="-342900">
                        <a:buFont typeface="Arial" panose="020B0604020202020204" pitchFamily="34" charset="0"/>
                        <a:buChar char="•"/>
                      </a:pPr>
                      <a:r>
                        <a:rPr lang="en-US" sz="2000" dirty="0"/>
                        <a:t>Problem-solving tasks</a:t>
                      </a:r>
                    </a:p>
                    <a:p>
                      <a:pPr marL="342900" indent="-342900">
                        <a:buFont typeface="Arial" panose="020B0604020202020204" pitchFamily="34" charset="0"/>
                        <a:buChar char="•"/>
                      </a:pPr>
                      <a:r>
                        <a:rPr lang="en-US" sz="2000" dirty="0"/>
                        <a:t>Short answers</a:t>
                      </a:r>
                    </a:p>
                    <a:p>
                      <a:pPr marL="342900" indent="-342900">
                        <a:buFont typeface="Arial" panose="020B0604020202020204" pitchFamily="34" charset="0"/>
                        <a:buChar char="•"/>
                      </a:pPr>
                      <a:r>
                        <a:rPr lang="en-US" sz="2000" dirty="0"/>
                        <a:t>Tests</a:t>
                      </a:r>
                    </a:p>
                    <a:p>
                      <a:pPr marL="342900" indent="-342900">
                        <a:buFont typeface="Arial" panose="020B0604020202020204" pitchFamily="34" charset="0"/>
                        <a:buChar char="•"/>
                      </a:pPr>
                      <a:r>
                        <a:rPr lang="en-US" sz="2000" dirty="0"/>
                        <a:t>….</a:t>
                      </a:r>
                    </a:p>
                  </a:txBody>
                  <a:tcPr/>
                </a:tc>
                <a:extLst>
                  <a:ext uri="{0D108BD9-81ED-4DB2-BD59-A6C34878D82A}">
                    <a16:rowId xmlns:a16="http://schemas.microsoft.com/office/drawing/2014/main" val="3850558646"/>
                  </a:ext>
                </a:extLst>
              </a:tr>
            </a:tbl>
          </a:graphicData>
        </a:graphic>
      </p:graphicFrame>
      <p:sp>
        <p:nvSpPr>
          <p:cNvPr id="8" name="Title 7">
            <a:extLst>
              <a:ext uri="{FF2B5EF4-FFF2-40B4-BE49-F238E27FC236}">
                <a16:creationId xmlns:a16="http://schemas.microsoft.com/office/drawing/2014/main" id="{6C2947BE-5271-3596-C64E-5DE2DF36E68F}"/>
              </a:ext>
            </a:extLst>
          </p:cNvPr>
          <p:cNvSpPr>
            <a:spLocks noGrp="1"/>
          </p:cNvSpPr>
          <p:nvPr>
            <p:ph type="title"/>
          </p:nvPr>
        </p:nvSpPr>
        <p:spPr>
          <a:xfrm>
            <a:off x="742736" y="379301"/>
            <a:ext cx="10515600" cy="694551"/>
          </a:xfrm>
        </p:spPr>
        <p:txBody>
          <a:bodyPr>
            <a:normAutofit fontScale="90000"/>
          </a:bodyPr>
          <a:lstStyle/>
          <a:p>
            <a:r>
              <a:rPr lang="en-US" dirty="0"/>
              <a:t>Example</a:t>
            </a:r>
          </a:p>
        </p:txBody>
      </p:sp>
      <p:grpSp>
        <p:nvGrpSpPr>
          <p:cNvPr id="12" name="Group 11">
            <a:extLst>
              <a:ext uri="{FF2B5EF4-FFF2-40B4-BE49-F238E27FC236}">
                <a16:creationId xmlns:a16="http://schemas.microsoft.com/office/drawing/2014/main" id="{896874A6-05F8-3457-9F37-28425C4AAF39}"/>
              </a:ext>
            </a:extLst>
          </p:cNvPr>
          <p:cNvGrpSpPr/>
          <p:nvPr/>
        </p:nvGrpSpPr>
        <p:grpSpPr>
          <a:xfrm>
            <a:off x="6007511" y="2427415"/>
            <a:ext cx="5664672" cy="4051283"/>
            <a:chOff x="541102" y="590105"/>
            <a:chExt cx="11109800" cy="5677792"/>
          </a:xfrm>
        </p:grpSpPr>
        <p:pic>
          <p:nvPicPr>
            <p:cNvPr id="13" name="Picture 12" descr="A screenshot of a cell phone&#10;&#10;Description generated with very high confidence">
              <a:extLst>
                <a:ext uri="{FF2B5EF4-FFF2-40B4-BE49-F238E27FC236}">
                  <a16:creationId xmlns:a16="http://schemas.microsoft.com/office/drawing/2014/main" id="{92E09998-322E-92A1-8941-9C42BC94848D}"/>
                </a:ext>
              </a:extLst>
            </p:cNvPr>
            <p:cNvPicPr>
              <a:picLocks noChangeAspect="1"/>
            </p:cNvPicPr>
            <p:nvPr/>
          </p:nvPicPr>
          <p:blipFill rotWithShape="1">
            <a:blip r:embed="rId3"/>
            <a:srcRect t="2083" r="-196" b="6944"/>
            <a:stretch/>
          </p:blipFill>
          <p:spPr>
            <a:xfrm>
              <a:off x="541102" y="590105"/>
              <a:ext cx="11109800" cy="5677792"/>
            </a:xfrm>
            <a:prstGeom prst="rect">
              <a:avLst/>
            </a:prstGeom>
          </p:spPr>
        </p:pic>
        <p:sp>
          <p:nvSpPr>
            <p:cNvPr id="14" name="Arrow: Down 13">
              <a:extLst>
                <a:ext uri="{FF2B5EF4-FFF2-40B4-BE49-F238E27FC236}">
                  <a16:creationId xmlns:a16="http://schemas.microsoft.com/office/drawing/2014/main" id="{4854F2B2-495A-9F3A-A9F0-90491B8CE149}"/>
                </a:ext>
              </a:extLst>
            </p:cNvPr>
            <p:cNvSpPr/>
            <p:nvPr/>
          </p:nvSpPr>
          <p:spPr>
            <a:xfrm rot="16200000">
              <a:off x="1262743" y="3338286"/>
              <a:ext cx="914399" cy="19594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338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E5325-E6D3-C764-44D9-C09DE063C15C}"/>
              </a:ext>
            </a:extLst>
          </p:cNvPr>
          <p:cNvSpPr txBox="1"/>
          <p:nvPr/>
        </p:nvSpPr>
        <p:spPr>
          <a:xfrm>
            <a:off x="6427337" y="1175339"/>
            <a:ext cx="5138808" cy="3352473"/>
          </a:xfrm>
          <a:prstGeom prst="rect">
            <a:avLst/>
          </a:prstGeom>
          <a:noFill/>
        </p:spPr>
        <p:txBody>
          <a:bodyPr vert="horz" lIns="91440" tIns="45720" rIns="91440" bIns="45720" rtlCol="0" anchor="b">
            <a:normAutofit lnSpcReduction="10000"/>
          </a:bodyPr>
          <a:lstStyle/>
          <a:p>
            <a:pPr algn="ctr">
              <a:lnSpc>
                <a:spcPct val="90000"/>
              </a:lnSpc>
              <a:spcBef>
                <a:spcPct val="0"/>
              </a:spcBef>
              <a:spcAft>
                <a:spcPts val="600"/>
              </a:spcAft>
            </a:pPr>
            <a:r>
              <a:rPr lang="en-US" sz="6000" b="1" kern="1200" dirty="0">
                <a:solidFill>
                  <a:schemeClr val="tx1"/>
                </a:solidFill>
                <a:latin typeface="+mj-lt"/>
                <a:ea typeface="+mj-ea"/>
                <a:cs typeface="+mj-cs"/>
              </a:rPr>
              <a:t>Stage 3: </a:t>
            </a:r>
          </a:p>
          <a:p>
            <a:pPr algn="ctr">
              <a:lnSpc>
                <a:spcPct val="90000"/>
              </a:lnSpc>
              <a:spcBef>
                <a:spcPct val="0"/>
              </a:spcBef>
              <a:spcAft>
                <a:spcPts val="600"/>
              </a:spcAft>
            </a:pPr>
            <a:r>
              <a:rPr lang="en-US" sz="6000" b="1" kern="1200" dirty="0">
                <a:solidFill>
                  <a:schemeClr val="tx1"/>
                </a:solidFill>
                <a:latin typeface="+mj-lt"/>
                <a:ea typeface="+mj-ea"/>
                <a:cs typeface="+mj-cs"/>
              </a:rPr>
              <a:t>Plan Learning Experiences and Instruction</a:t>
            </a:r>
          </a:p>
        </p:txBody>
      </p:sp>
      <p:pic>
        <p:nvPicPr>
          <p:cNvPr id="6" name="Graphic 5" descr="Books">
            <a:extLst>
              <a:ext uri="{FF2B5EF4-FFF2-40B4-BE49-F238E27FC236}">
                <a16:creationId xmlns:a16="http://schemas.microsoft.com/office/drawing/2014/main" id="{B54D07FC-DBEB-BDB2-E005-735BE7B62E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178337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7A6F13-6079-D62A-5EC1-D67FB75C8D00}"/>
              </a:ext>
            </a:extLst>
          </p:cNvPr>
          <p:cNvSpPr>
            <a:spLocks noGrp="1"/>
          </p:cNvSpPr>
          <p:nvPr>
            <p:ph type="title"/>
          </p:nvPr>
        </p:nvSpPr>
        <p:spPr>
          <a:xfrm>
            <a:off x="344623" y="320675"/>
            <a:ext cx="11407487" cy="1325563"/>
          </a:xfrm>
        </p:spPr>
        <p:txBody>
          <a:bodyPr>
            <a:normAutofit/>
          </a:bodyPr>
          <a:lstStyle/>
          <a:p>
            <a:r>
              <a:rPr lang="en-US" sz="5400"/>
              <a:t>Stage 3 Guiding Questions</a:t>
            </a:r>
          </a:p>
        </p:txBody>
      </p:sp>
      <p:grpSp>
        <p:nvGrpSpPr>
          <p:cNvPr id="48" name="Group 47">
            <a:extLst>
              <a:ext uri="{FF2B5EF4-FFF2-40B4-BE49-F238E27FC236}">
                <a16:creationId xmlns:a16="http://schemas.microsoft.com/office/drawing/2014/main" id="{8854C015-07CD-5314-252F-CC538C8E70E7}"/>
              </a:ext>
            </a:extLst>
          </p:cNvPr>
          <p:cNvGrpSpPr/>
          <p:nvPr/>
        </p:nvGrpSpPr>
        <p:grpSpPr>
          <a:xfrm>
            <a:off x="555479" y="2060104"/>
            <a:ext cx="5471695" cy="928462"/>
            <a:chOff x="555479" y="2060104"/>
            <a:chExt cx="5471695" cy="928462"/>
          </a:xfrm>
        </p:grpSpPr>
        <p:sp>
          <p:nvSpPr>
            <p:cNvPr id="11" name="Oval 10">
              <a:extLst>
                <a:ext uri="{FF2B5EF4-FFF2-40B4-BE49-F238E27FC236}">
                  <a16:creationId xmlns:a16="http://schemas.microsoft.com/office/drawing/2014/main" id="{AC8FABA7-EF0E-EA2C-D72F-C4D99D5EFFFC}"/>
                </a:ext>
              </a:extLst>
            </p:cNvPr>
            <p:cNvSpPr/>
            <p:nvPr/>
          </p:nvSpPr>
          <p:spPr>
            <a:xfrm>
              <a:off x="555479" y="2060104"/>
              <a:ext cx="928462" cy="928462"/>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2" name="Rectangle 11" descr="Light Bulb and Gear">
              <a:extLst>
                <a:ext uri="{FF2B5EF4-FFF2-40B4-BE49-F238E27FC236}">
                  <a16:creationId xmlns:a16="http://schemas.microsoft.com/office/drawing/2014/main" id="{5099D890-4A98-FFC3-D35C-A1B8146F9569}"/>
                </a:ext>
              </a:extLst>
            </p:cNvPr>
            <p:cNvSpPr/>
            <p:nvPr/>
          </p:nvSpPr>
          <p:spPr>
            <a:xfrm>
              <a:off x="750456" y="2255081"/>
              <a:ext cx="538507" cy="53850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287CB207-712E-5DFD-7B77-F92EC41F8F1B}"/>
                </a:ext>
              </a:extLst>
            </p:cNvPr>
            <p:cNvSpPr/>
            <p:nvPr/>
          </p:nvSpPr>
          <p:spPr>
            <a:xfrm>
              <a:off x="1682897" y="2060104"/>
              <a:ext cx="4344277" cy="928462"/>
            </a:xfrm>
            <a:custGeom>
              <a:avLst/>
              <a:gdLst>
                <a:gd name="connsiteX0" fmla="*/ 0 w 2188517"/>
                <a:gd name="connsiteY0" fmla="*/ 0 h 928462"/>
                <a:gd name="connsiteX1" fmla="*/ 2188517 w 2188517"/>
                <a:gd name="connsiteY1" fmla="*/ 0 h 928462"/>
                <a:gd name="connsiteX2" fmla="*/ 2188517 w 2188517"/>
                <a:gd name="connsiteY2" fmla="*/ 928462 h 928462"/>
                <a:gd name="connsiteX3" fmla="*/ 0 w 2188517"/>
                <a:gd name="connsiteY3" fmla="*/ 928462 h 928462"/>
                <a:gd name="connsiteX4" fmla="*/ 0 w 2188517"/>
                <a:gd name="connsiteY4" fmla="*/ 0 h 92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517" h="928462">
                  <a:moveTo>
                    <a:pt x="0" y="0"/>
                  </a:moveTo>
                  <a:lnTo>
                    <a:pt x="2188517" y="0"/>
                  </a:lnTo>
                  <a:lnTo>
                    <a:pt x="2188517" y="928462"/>
                  </a:lnTo>
                  <a:lnTo>
                    <a:pt x="0" y="928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2000" b="0" i="0" kern="1200" dirty="0"/>
                <a:t>What enabling knowledge (facts, concepts, principles) and skills (processes, procedures, strategies) will students need in order to perform effectively and achieve desired results?</a:t>
              </a:r>
              <a:endParaRPr lang="en-US" sz="2000" kern="1200" dirty="0"/>
            </a:p>
          </p:txBody>
        </p:sp>
      </p:grpSp>
      <p:grpSp>
        <p:nvGrpSpPr>
          <p:cNvPr id="47" name="Group 46">
            <a:extLst>
              <a:ext uri="{FF2B5EF4-FFF2-40B4-BE49-F238E27FC236}">
                <a16:creationId xmlns:a16="http://schemas.microsoft.com/office/drawing/2014/main" id="{C0F81AAF-5FFE-3361-6792-8722FA63A484}"/>
              </a:ext>
            </a:extLst>
          </p:cNvPr>
          <p:cNvGrpSpPr/>
          <p:nvPr/>
        </p:nvGrpSpPr>
        <p:grpSpPr>
          <a:xfrm>
            <a:off x="555479" y="3582111"/>
            <a:ext cx="5540521" cy="928462"/>
            <a:chOff x="555479" y="3582110"/>
            <a:chExt cx="5540521" cy="928462"/>
          </a:xfrm>
        </p:grpSpPr>
        <p:sp>
          <p:nvSpPr>
            <p:cNvPr id="20" name="Oval 19">
              <a:extLst>
                <a:ext uri="{FF2B5EF4-FFF2-40B4-BE49-F238E27FC236}">
                  <a16:creationId xmlns:a16="http://schemas.microsoft.com/office/drawing/2014/main" id="{60A59EC5-10CA-4470-C1E0-71ADCF3B060E}"/>
                </a:ext>
              </a:extLst>
            </p:cNvPr>
            <p:cNvSpPr/>
            <p:nvPr/>
          </p:nvSpPr>
          <p:spPr>
            <a:xfrm>
              <a:off x="555479" y="3582110"/>
              <a:ext cx="928462" cy="928462"/>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2" name="Rectangle 21" descr="Diploma">
              <a:extLst>
                <a:ext uri="{FF2B5EF4-FFF2-40B4-BE49-F238E27FC236}">
                  <a16:creationId xmlns:a16="http://schemas.microsoft.com/office/drawing/2014/main" id="{425D401E-920A-A0DF-093A-BE87E43544B1}"/>
                </a:ext>
              </a:extLst>
            </p:cNvPr>
            <p:cNvSpPr/>
            <p:nvPr/>
          </p:nvSpPr>
          <p:spPr>
            <a:xfrm>
              <a:off x="750456" y="3777087"/>
              <a:ext cx="538507" cy="53850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932DF8E4-58F8-36FF-9656-A5F8C074B895}"/>
                </a:ext>
              </a:extLst>
            </p:cNvPr>
            <p:cNvSpPr/>
            <p:nvPr/>
          </p:nvSpPr>
          <p:spPr>
            <a:xfrm>
              <a:off x="1682897" y="3582110"/>
              <a:ext cx="4413103" cy="928462"/>
            </a:xfrm>
            <a:custGeom>
              <a:avLst/>
              <a:gdLst>
                <a:gd name="connsiteX0" fmla="*/ 0 w 2188517"/>
                <a:gd name="connsiteY0" fmla="*/ 0 h 928462"/>
                <a:gd name="connsiteX1" fmla="*/ 2188517 w 2188517"/>
                <a:gd name="connsiteY1" fmla="*/ 0 h 928462"/>
                <a:gd name="connsiteX2" fmla="*/ 2188517 w 2188517"/>
                <a:gd name="connsiteY2" fmla="*/ 928462 h 928462"/>
                <a:gd name="connsiteX3" fmla="*/ 0 w 2188517"/>
                <a:gd name="connsiteY3" fmla="*/ 928462 h 928462"/>
                <a:gd name="connsiteX4" fmla="*/ 0 w 2188517"/>
                <a:gd name="connsiteY4" fmla="*/ 0 h 92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517" h="928462">
                  <a:moveTo>
                    <a:pt x="0" y="0"/>
                  </a:moveTo>
                  <a:lnTo>
                    <a:pt x="2188517" y="0"/>
                  </a:lnTo>
                  <a:lnTo>
                    <a:pt x="2188517" y="928462"/>
                  </a:lnTo>
                  <a:lnTo>
                    <a:pt x="0" y="928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2000" b="0" i="0" kern="1200" dirty="0"/>
                <a:t>What activities, experiences, and lessons will lead to achievement of the desired results and success at the assessments?</a:t>
              </a:r>
              <a:endParaRPr lang="en-US" sz="2000" kern="1200" dirty="0"/>
            </a:p>
          </p:txBody>
        </p:sp>
      </p:grpSp>
      <p:grpSp>
        <p:nvGrpSpPr>
          <p:cNvPr id="46" name="Group 45">
            <a:extLst>
              <a:ext uri="{FF2B5EF4-FFF2-40B4-BE49-F238E27FC236}">
                <a16:creationId xmlns:a16="http://schemas.microsoft.com/office/drawing/2014/main" id="{F478FA82-A02A-F700-B9FD-F617AC819FB1}"/>
              </a:ext>
            </a:extLst>
          </p:cNvPr>
          <p:cNvGrpSpPr/>
          <p:nvPr/>
        </p:nvGrpSpPr>
        <p:grpSpPr>
          <a:xfrm>
            <a:off x="486653" y="5104117"/>
            <a:ext cx="5540521" cy="928462"/>
            <a:chOff x="486653" y="5104117"/>
            <a:chExt cx="5540521" cy="928462"/>
          </a:xfrm>
        </p:grpSpPr>
        <p:sp>
          <p:nvSpPr>
            <p:cNvPr id="25" name="Oval 24">
              <a:extLst>
                <a:ext uri="{FF2B5EF4-FFF2-40B4-BE49-F238E27FC236}">
                  <a16:creationId xmlns:a16="http://schemas.microsoft.com/office/drawing/2014/main" id="{EB72CDEC-6D05-89DD-2149-D3235C36373C}"/>
                </a:ext>
              </a:extLst>
            </p:cNvPr>
            <p:cNvSpPr/>
            <p:nvPr/>
          </p:nvSpPr>
          <p:spPr>
            <a:xfrm>
              <a:off x="486653" y="5104117"/>
              <a:ext cx="928462" cy="92846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6" name="Rectangle 25" descr="Stream">
              <a:extLst>
                <a:ext uri="{FF2B5EF4-FFF2-40B4-BE49-F238E27FC236}">
                  <a16:creationId xmlns:a16="http://schemas.microsoft.com/office/drawing/2014/main" id="{E0EA4657-62D7-6563-0E51-0E8662E10D71}"/>
                </a:ext>
              </a:extLst>
            </p:cNvPr>
            <p:cNvSpPr/>
            <p:nvPr/>
          </p:nvSpPr>
          <p:spPr>
            <a:xfrm>
              <a:off x="681630" y="5299094"/>
              <a:ext cx="538507" cy="53850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2C3632F1-738B-C5A1-1F75-31B2C8523EF0}"/>
                </a:ext>
              </a:extLst>
            </p:cNvPr>
            <p:cNvSpPr/>
            <p:nvPr/>
          </p:nvSpPr>
          <p:spPr>
            <a:xfrm>
              <a:off x="1614071" y="5104117"/>
              <a:ext cx="4413103" cy="928462"/>
            </a:xfrm>
            <a:custGeom>
              <a:avLst/>
              <a:gdLst>
                <a:gd name="connsiteX0" fmla="*/ 0 w 2188517"/>
                <a:gd name="connsiteY0" fmla="*/ 0 h 928462"/>
                <a:gd name="connsiteX1" fmla="*/ 2188517 w 2188517"/>
                <a:gd name="connsiteY1" fmla="*/ 0 h 928462"/>
                <a:gd name="connsiteX2" fmla="*/ 2188517 w 2188517"/>
                <a:gd name="connsiteY2" fmla="*/ 928462 h 928462"/>
                <a:gd name="connsiteX3" fmla="*/ 0 w 2188517"/>
                <a:gd name="connsiteY3" fmla="*/ 928462 h 928462"/>
                <a:gd name="connsiteX4" fmla="*/ 0 w 2188517"/>
                <a:gd name="connsiteY4" fmla="*/ 0 h 92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517" h="928462">
                  <a:moveTo>
                    <a:pt x="0" y="0"/>
                  </a:moveTo>
                  <a:lnTo>
                    <a:pt x="2188517" y="0"/>
                  </a:lnTo>
                  <a:lnTo>
                    <a:pt x="2188517" y="928462"/>
                  </a:lnTo>
                  <a:lnTo>
                    <a:pt x="0" y="928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2000" b="0" i="0" kern="1200" dirty="0"/>
                <a:t>How will the learning plan help students achieve transfer, and meaning and acquisition, with increasing independence?</a:t>
              </a:r>
              <a:endParaRPr lang="en-US" sz="2000" kern="1200" dirty="0"/>
            </a:p>
          </p:txBody>
        </p:sp>
      </p:grpSp>
      <p:grpSp>
        <p:nvGrpSpPr>
          <p:cNvPr id="49" name="Group 48">
            <a:extLst>
              <a:ext uri="{FF2B5EF4-FFF2-40B4-BE49-F238E27FC236}">
                <a16:creationId xmlns:a16="http://schemas.microsoft.com/office/drawing/2014/main" id="{A1D5F34B-93BA-F6BA-E13E-4911619961FB}"/>
              </a:ext>
            </a:extLst>
          </p:cNvPr>
          <p:cNvGrpSpPr/>
          <p:nvPr/>
        </p:nvGrpSpPr>
        <p:grpSpPr>
          <a:xfrm>
            <a:off x="6940202" y="2060104"/>
            <a:ext cx="4696319" cy="928462"/>
            <a:chOff x="6940202" y="2060104"/>
            <a:chExt cx="4696319" cy="928462"/>
          </a:xfrm>
        </p:grpSpPr>
        <p:sp>
          <p:nvSpPr>
            <p:cNvPr id="29" name="Oval 28">
              <a:extLst>
                <a:ext uri="{FF2B5EF4-FFF2-40B4-BE49-F238E27FC236}">
                  <a16:creationId xmlns:a16="http://schemas.microsoft.com/office/drawing/2014/main" id="{30FF35EB-0A90-08CE-65DF-8F954366B961}"/>
                </a:ext>
              </a:extLst>
            </p:cNvPr>
            <p:cNvSpPr/>
            <p:nvPr/>
          </p:nvSpPr>
          <p:spPr>
            <a:xfrm>
              <a:off x="6940202" y="2060104"/>
              <a:ext cx="928462" cy="928462"/>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30" name="Rectangle 29" descr="Gauge">
              <a:extLst>
                <a:ext uri="{FF2B5EF4-FFF2-40B4-BE49-F238E27FC236}">
                  <a16:creationId xmlns:a16="http://schemas.microsoft.com/office/drawing/2014/main" id="{EC3123ED-EDF8-4F1D-5E5B-0A6618EE057B}"/>
                </a:ext>
              </a:extLst>
            </p:cNvPr>
            <p:cNvSpPr/>
            <p:nvPr/>
          </p:nvSpPr>
          <p:spPr>
            <a:xfrm>
              <a:off x="7135179" y="2255081"/>
              <a:ext cx="538507" cy="53850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Freeform: Shape 30">
              <a:extLst>
                <a:ext uri="{FF2B5EF4-FFF2-40B4-BE49-F238E27FC236}">
                  <a16:creationId xmlns:a16="http://schemas.microsoft.com/office/drawing/2014/main" id="{2581C950-10C6-A2D7-4C0B-9004CC88AAE4}"/>
                </a:ext>
              </a:extLst>
            </p:cNvPr>
            <p:cNvSpPr/>
            <p:nvPr/>
          </p:nvSpPr>
          <p:spPr>
            <a:xfrm>
              <a:off x="8067620" y="2060104"/>
              <a:ext cx="3568901" cy="928462"/>
            </a:xfrm>
            <a:custGeom>
              <a:avLst/>
              <a:gdLst>
                <a:gd name="connsiteX0" fmla="*/ 0 w 2188517"/>
                <a:gd name="connsiteY0" fmla="*/ 0 h 928462"/>
                <a:gd name="connsiteX1" fmla="*/ 2188517 w 2188517"/>
                <a:gd name="connsiteY1" fmla="*/ 0 h 928462"/>
                <a:gd name="connsiteX2" fmla="*/ 2188517 w 2188517"/>
                <a:gd name="connsiteY2" fmla="*/ 928462 h 928462"/>
                <a:gd name="connsiteX3" fmla="*/ 0 w 2188517"/>
                <a:gd name="connsiteY3" fmla="*/ 928462 h 928462"/>
                <a:gd name="connsiteX4" fmla="*/ 0 w 2188517"/>
                <a:gd name="connsiteY4" fmla="*/ 0 h 92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517" h="928462">
                  <a:moveTo>
                    <a:pt x="0" y="0"/>
                  </a:moveTo>
                  <a:lnTo>
                    <a:pt x="2188517" y="0"/>
                  </a:lnTo>
                  <a:lnTo>
                    <a:pt x="2188517" y="928462"/>
                  </a:lnTo>
                  <a:lnTo>
                    <a:pt x="0" y="928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2000" b="0" i="0" kern="1200" dirty="0"/>
                <a:t>How will progress be monitored?</a:t>
              </a:r>
              <a:endParaRPr lang="en-US" sz="2000" kern="1200" dirty="0"/>
            </a:p>
          </p:txBody>
        </p:sp>
      </p:grpSp>
      <p:grpSp>
        <p:nvGrpSpPr>
          <p:cNvPr id="50" name="Group 49">
            <a:extLst>
              <a:ext uri="{FF2B5EF4-FFF2-40B4-BE49-F238E27FC236}">
                <a16:creationId xmlns:a16="http://schemas.microsoft.com/office/drawing/2014/main" id="{AE9AAF6E-B8A8-C84A-B2EB-47E8DD5CAE42}"/>
              </a:ext>
            </a:extLst>
          </p:cNvPr>
          <p:cNvGrpSpPr/>
          <p:nvPr/>
        </p:nvGrpSpPr>
        <p:grpSpPr>
          <a:xfrm>
            <a:off x="6940202" y="3582111"/>
            <a:ext cx="4696319" cy="928462"/>
            <a:chOff x="6940202" y="3582110"/>
            <a:chExt cx="4696319" cy="928462"/>
          </a:xfrm>
        </p:grpSpPr>
        <p:sp>
          <p:nvSpPr>
            <p:cNvPr id="40" name="Oval 39">
              <a:extLst>
                <a:ext uri="{FF2B5EF4-FFF2-40B4-BE49-F238E27FC236}">
                  <a16:creationId xmlns:a16="http://schemas.microsoft.com/office/drawing/2014/main" id="{CC68EA14-4EE9-9472-5A39-5CB8E24D9972}"/>
                </a:ext>
              </a:extLst>
            </p:cNvPr>
            <p:cNvSpPr/>
            <p:nvPr/>
          </p:nvSpPr>
          <p:spPr>
            <a:xfrm>
              <a:off x="6940202" y="3582110"/>
              <a:ext cx="928462" cy="928462"/>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41" name="Rectangle 40" descr="Classroom">
              <a:extLst>
                <a:ext uri="{FF2B5EF4-FFF2-40B4-BE49-F238E27FC236}">
                  <a16:creationId xmlns:a16="http://schemas.microsoft.com/office/drawing/2014/main" id="{D1B4E74D-0C2E-5C5D-6AA0-EF2CFC16021D}"/>
                </a:ext>
              </a:extLst>
            </p:cNvPr>
            <p:cNvSpPr/>
            <p:nvPr/>
          </p:nvSpPr>
          <p:spPr>
            <a:xfrm>
              <a:off x="7135179" y="3777087"/>
              <a:ext cx="538507" cy="53850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2" name="Freeform: Shape 41">
              <a:extLst>
                <a:ext uri="{FF2B5EF4-FFF2-40B4-BE49-F238E27FC236}">
                  <a16:creationId xmlns:a16="http://schemas.microsoft.com/office/drawing/2014/main" id="{583088DA-8E38-2627-AE0B-99B50B37A328}"/>
                </a:ext>
              </a:extLst>
            </p:cNvPr>
            <p:cNvSpPr/>
            <p:nvPr/>
          </p:nvSpPr>
          <p:spPr>
            <a:xfrm>
              <a:off x="8067620" y="3582110"/>
              <a:ext cx="3568901" cy="928462"/>
            </a:xfrm>
            <a:custGeom>
              <a:avLst/>
              <a:gdLst>
                <a:gd name="connsiteX0" fmla="*/ 0 w 2188517"/>
                <a:gd name="connsiteY0" fmla="*/ 0 h 928462"/>
                <a:gd name="connsiteX1" fmla="*/ 2188517 w 2188517"/>
                <a:gd name="connsiteY1" fmla="*/ 0 h 928462"/>
                <a:gd name="connsiteX2" fmla="*/ 2188517 w 2188517"/>
                <a:gd name="connsiteY2" fmla="*/ 928462 h 928462"/>
                <a:gd name="connsiteX3" fmla="*/ 0 w 2188517"/>
                <a:gd name="connsiteY3" fmla="*/ 928462 h 928462"/>
                <a:gd name="connsiteX4" fmla="*/ 0 w 2188517"/>
                <a:gd name="connsiteY4" fmla="*/ 0 h 92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517" h="928462">
                  <a:moveTo>
                    <a:pt x="0" y="0"/>
                  </a:moveTo>
                  <a:lnTo>
                    <a:pt x="2188517" y="0"/>
                  </a:lnTo>
                  <a:lnTo>
                    <a:pt x="2188517" y="928462"/>
                  </a:lnTo>
                  <a:lnTo>
                    <a:pt x="0" y="928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2000" b="0" i="0" kern="1200" dirty="0"/>
                <a:t>How will the unit be sequenced and differentiated to optimize achievement for all learners?</a:t>
              </a:r>
              <a:endParaRPr lang="en-US" sz="2000" kern="1200" dirty="0"/>
            </a:p>
          </p:txBody>
        </p:sp>
      </p:grpSp>
      <p:grpSp>
        <p:nvGrpSpPr>
          <p:cNvPr id="51" name="Group 50">
            <a:extLst>
              <a:ext uri="{FF2B5EF4-FFF2-40B4-BE49-F238E27FC236}">
                <a16:creationId xmlns:a16="http://schemas.microsoft.com/office/drawing/2014/main" id="{56223B39-0FF0-7336-0626-250EBE984AF2}"/>
              </a:ext>
            </a:extLst>
          </p:cNvPr>
          <p:cNvGrpSpPr/>
          <p:nvPr/>
        </p:nvGrpSpPr>
        <p:grpSpPr>
          <a:xfrm>
            <a:off x="6940202" y="5104117"/>
            <a:ext cx="4612059" cy="928462"/>
            <a:chOff x="6940202" y="5104117"/>
            <a:chExt cx="4612059" cy="928462"/>
          </a:xfrm>
        </p:grpSpPr>
        <p:sp>
          <p:nvSpPr>
            <p:cNvPr id="43" name="Oval 42">
              <a:extLst>
                <a:ext uri="{FF2B5EF4-FFF2-40B4-BE49-F238E27FC236}">
                  <a16:creationId xmlns:a16="http://schemas.microsoft.com/office/drawing/2014/main" id="{1178BDBA-F726-2B2C-8E5F-C804D1ABD50B}"/>
                </a:ext>
              </a:extLst>
            </p:cNvPr>
            <p:cNvSpPr/>
            <p:nvPr/>
          </p:nvSpPr>
          <p:spPr>
            <a:xfrm>
              <a:off x="6940202" y="5104117"/>
              <a:ext cx="928462" cy="928462"/>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4" name="Rectangle 43" descr="Checkmark">
              <a:extLst>
                <a:ext uri="{FF2B5EF4-FFF2-40B4-BE49-F238E27FC236}">
                  <a16:creationId xmlns:a16="http://schemas.microsoft.com/office/drawing/2014/main" id="{B560A032-ADB5-52DE-3EC4-8DC89B818D24}"/>
                </a:ext>
              </a:extLst>
            </p:cNvPr>
            <p:cNvSpPr/>
            <p:nvPr/>
          </p:nvSpPr>
          <p:spPr>
            <a:xfrm>
              <a:off x="7135179" y="5299094"/>
              <a:ext cx="538507" cy="538507"/>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Freeform: Shape 44">
              <a:extLst>
                <a:ext uri="{FF2B5EF4-FFF2-40B4-BE49-F238E27FC236}">
                  <a16:creationId xmlns:a16="http://schemas.microsoft.com/office/drawing/2014/main" id="{86C46A12-A9C9-2E06-717B-4DDAF58CFF57}"/>
                </a:ext>
              </a:extLst>
            </p:cNvPr>
            <p:cNvSpPr/>
            <p:nvPr/>
          </p:nvSpPr>
          <p:spPr>
            <a:xfrm>
              <a:off x="8067620" y="5104117"/>
              <a:ext cx="3484641" cy="928462"/>
            </a:xfrm>
            <a:custGeom>
              <a:avLst/>
              <a:gdLst>
                <a:gd name="connsiteX0" fmla="*/ 0 w 2188517"/>
                <a:gd name="connsiteY0" fmla="*/ 0 h 928462"/>
                <a:gd name="connsiteX1" fmla="*/ 2188517 w 2188517"/>
                <a:gd name="connsiteY1" fmla="*/ 0 h 928462"/>
                <a:gd name="connsiteX2" fmla="*/ 2188517 w 2188517"/>
                <a:gd name="connsiteY2" fmla="*/ 928462 h 928462"/>
                <a:gd name="connsiteX3" fmla="*/ 0 w 2188517"/>
                <a:gd name="connsiteY3" fmla="*/ 928462 h 928462"/>
                <a:gd name="connsiteX4" fmla="*/ 0 w 2188517"/>
                <a:gd name="connsiteY4" fmla="*/ 0 h 92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517" h="928462">
                  <a:moveTo>
                    <a:pt x="0" y="0"/>
                  </a:moveTo>
                  <a:lnTo>
                    <a:pt x="2188517" y="0"/>
                  </a:lnTo>
                  <a:lnTo>
                    <a:pt x="2188517" y="928462"/>
                  </a:lnTo>
                  <a:lnTo>
                    <a:pt x="0" y="928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2000" b="0" i="0" kern="1200" dirty="0"/>
                <a:t>Are the learning events in Stage 3 aligned with Stage 1 goals and Stage 2 assessments?</a:t>
              </a:r>
              <a:endParaRPr lang="en-US" sz="2000" kern="1200" dirty="0"/>
            </a:p>
          </p:txBody>
        </p:sp>
      </p:grpSp>
    </p:spTree>
    <p:extLst>
      <p:ext uri="{BB962C8B-B14F-4D97-AF65-F5344CB8AC3E}">
        <p14:creationId xmlns:p14="http://schemas.microsoft.com/office/powerpoint/2010/main" val="392958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9AB7-EC8D-F3B1-3656-80570854CACD}"/>
              </a:ext>
            </a:extLst>
          </p:cNvPr>
          <p:cNvSpPr>
            <a:spLocks noGrp="1"/>
          </p:cNvSpPr>
          <p:nvPr>
            <p:ph type="title"/>
          </p:nvPr>
        </p:nvSpPr>
        <p:spPr/>
        <p:txBody>
          <a:bodyPr/>
          <a:lstStyle/>
          <a:p>
            <a:r>
              <a:rPr lang="en-US" dirty="0"/>
              <a:t>Stage 3 Example</a:t>
            </a:r>
          </a:p>
        </p:txBody>
      </p:sp>
      <p:pic>
        <p:nvPicPr>
          <p:cNvPr id="4" name="Picture 3">
            <a:extLst>
              <a:ext uri="{FF2B5EF4-FFF2-40B4-BE49-F238E27FC236}">
                <a16:creationId xmlns:a16="http://schemas.microsoft.com/office/drawing/2014/main" id="{56A6CBD3-245F-BFA9-660D-651EFA4B634C}"/>
              </a:ext>
            </a:extLst>
          </p:cNvPr>
          <p:cNvPicPr>
            <a:picLocks noChangeAspect="1"/>
          </p:cNvPicPr>
          <p:nvPr/>
        </p:nvPicPr>
        <p:blipFill rotWithShape="1">
          <a:blip r:embed="rId2"/>
          <a:srcRect l="2398" t="-5259" r="2415" b="19194"/>
          <a:stretch/>
        </p:blipFill>
        <p:spPr>
          <a:xfrm>
            <a:off x="560192" y="2592475"/>
            <a:ext cx="11821886" cy="2351314"/>
          </a:xfrm>
          <a:prstGeom prst="rect">
            <a:avLst/>
          </a:prstGeom>
        </p:spPr>
      </p:pic>
    </p:spTree>
    <p:extLst>
      <p:ext uri="{BB962C8B-B14F-4D97-AF65-F5344CB8AC3E}">
        <p14:creationId xmlns:p14="http://schemas.microsoft.com/office/powerpoint/2010/main" val="219829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Objectives </a:t>
            </a:r>
          </a:p>
        </p:txBody>
      </p:sp>
      <p:graphicFrame>
        <p:nvGraphicFramePr>
          <p:cNvPr id="5" name="Content Placeholder 2">
            <a:extLst>
              <a:ext uri="{FF2B5EF4-FFF2-40B4-BE49-F238E27FC236}">
                <a16:creationId xmlns:a16="http://schemas.microsoft.com/office/drawing/2014/main" id="{8D4FB3F1-A328-7E39-BDA8-0C8D64DFE368}"/>
              </a:ext>
            </a:extLst>
          </p:cNvPr>
          <p:cNvGraphicFramePr>
            <a:graphicFrameLocks noGrp="1"/>
          </p:cNvGraphicFramePr>
          <p:nvPr>
            <p:ph idx="1"/>
            <p:extLst>
              <p:ext uri="{D42A27DB-BD31-4B8C-83A1-F6EECF244321}">
                <p14:modId xmlns:p14="http://schemas.microsoft.com/office/powerpoint/2010/main" val="914468915"/>
              </p:ext>
            </p:extLst>
          </p:nvPr>
        </p:nvGraphicFramePr>
        <p:xfrm>
          <a:off x="799227" y="1583003"/>
          <a:ext cx="10554574" cy="3691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5105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B64A86-0FAC-D9A8-A893-11D0D90A60B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Additional Subtasks</a:t>
            </a:r>
          </a:p>
        </p:txBody>
      </p:sp>
      <p:sp>
        <p:nvSpPr>
          <p:cNvPr id="3" name="Content Placeholder 2">
            <a:extLst>
              <a:ext uri="{FF2B5EF4-FFF2-40B4-BE49-F238E27FC236}">
                <a16:creationId xmlns:a16="http://schemas.microsoft.com/office/drawing/2014/main" id="{930A8574-9E9C-9821-C14C-F92C6EAC3385}"/>
              </a:ext>
            </a:extLst>
          </p:cNvPr>
          <p:cNvSpPr>
            <a:spLocks noGrp="1"/>
          </p:cNvSpPr>
          <p:nvPr>
            <p:ph idx="1"/>
          </p:nvPr>
        </p:nvSpPr>
        <p:spPr>
          <a:xfrm>
            <a:off x="1367624" y="2490436"/>
            <a:ext cx="9708995" cy="3567173"/>
          </a:xfrm>
        </p:spPr>
        <p:txBody>
          <a:bodyPr anchor="ctr">
            <a:noAutofit/>
          </a:bodyPr>
          <a:lstStyle/>
          <a:p>
            <a:pPr marL="234950" indent="-234950">
              <a:buFont typeface="Wingdings" panose="05000000000000000000" pitchFamily="2" charset="2"/>
              <a:buChar char="§"/>
            </a:pPr>
            <a:r>
              <a:rPr lang="en-US" sz="2400" dirty="0"/>
              <a:t>Identify additional course components that needs to be added to the course in order to facilitate the learning process. For example: a syllabus, course Schedule, Supplemental materials, example of previous students’ projects, etc. </a:t>
            </a:r>
          </a:p>
          <a:p>
            <a:pPr marL="234950" indent="-234950">
              <a:buFont typeface="Wingdings" panose="05000000000000000000" pitchFamily="2" charset="2"/>
              <a:buChar char="§"/>
            </a:pPr>
            <a:r>
              <a:rPr lang="en-US" sz="2400" dirty="0"/>
              <a:t>Design course structure by dividing content materials and course components into modules. </a:t>
            </a:r>
          </a:p>
          <a:p>
            <a:pPr marL="234950" indent="-234950">
              <a:buFont typeface="Wingdings" panose="05000000000000000000" pitchFamily="2" charset="2"/>
              <a:buChar char="§"/>
            </a:pPr>
            <a:r>
              <a:rPr lang="en-US" sz="2400" dirty="0"/>
              <a:t>Design instructional strategies (e.g., lecture notes or lecture notes + video demonstration)</a:t>
            </a:r>
          </a:p>
          <a:p>
            <a:pPr marL="234950" indent="-234950">
              <a:buFont typeface="Wingdings" panose="05000000000000000000" pitchFamily="2" charset="2"/>
              <a:buChar char="§"/>
            </a:pPr>
            <a:r>
              <a:rPr lang="en-US" sz="2400" dirty="0"/>
              <a:t>Find online resources and materials that could be available for your students in your discipline. These materials may be journal articles, online books, freely available multimedia, tutorials, etc. </a:t>
            </a:r>
          </a:p>
        </p:txBody>
      </p:sp>
    </p:spTree>
    <p:extLst>
      <p:ext uri="{BB962C8B-B14F-4D97-AF65-F5344CB8AC3E}">
        <p14:creationId xmlns:p14="http://schemas.microsoft.com/office/powerpoint/2010/main" val="156719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3A5085-8EFE-36DD-0DC1-26A3544D3E4A}"/>
              </a:ext>
            </a:extLst>
          </p:cNvPr>
          <p:cNvSpPr txBox="1"/>
          <p:nvPr/>
        </p:nvSpPr>
        <p:spPr>
          <a:xfrm>
            <a:off x="2252505" y="2610951"/>
            <a:ext cx="7686989" cy="1015663"/>
          </a:xfrm>
          <a:prstGeom prst="rect">
            <a:avLst/>
          </a:prstGeom>
          <a:noFill/>
        </p:spPr>
        <p:txBody>
          <a:bodyPr wrap="square" rtlCol="0">
            <a:spAutoFit/>
          </a:bodyPr>
          <a:lstStyle/>
          <a:p>
            <a:pPr algn="ctr"/>
            <a:r>
              <a:rPr lang="en-US" sz="6000" dirty="0"/>
              <a:t>Questions &amp; Discussion</a:t>
            </a:r>
          </a:p>
        </p:txBody>
      </p:sp>
    </p:spTree>
    <p:extLst>
      <p:ext uri="{BB962C8B-B14F-4D97-AF65-F5344CB8AC3E}">
        <p14:creationId xmlns:p14="http://schemas.microsoft.com/office/powerpoint/2010/main" val="115229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7365" y="-64168"/>
            <a:ext cx="6979629" cy="6947937"/>
          </a:xfrm>
          <a:custGeom>
            <a:avLst/>
            <a:gdLst>
              <a:gd name="connsiteX0" fmla="*/ 0 w 6094412"/>
              <a:gd name="connsiteY0" fmla="*/ 0 h 6858000"/>
              <a:gd name="connsiteX1" fmla="*/ 6094412 w 6094412"/>
              <a:gd name="connsiteY1" fmla="*/ 0 h 6858000"/>
              <a:gd name="connsiteX2" fmla="*/ 6094412 w 6094412"/>
              <a:gd name="connsiteY2" fmla="*/ 6858000 h 6858000"/>
              <a:gd name="connsiteX3" fmla="*/ 0 w 6094412"/>
              <a:gd name="connsiteY3" fmla="*/ 6858000 h 6858000"/>
              <a:gd name="connsiteX4" fmla="*/ 0 w 6094412"/>
              <a:gd name="connsiteY4" fmla="*/ 0 h 6858000"/>
              <a:gd name="connsiteX0" fmla="*/ 0 w 6979629"/>
              <a:gd name="connsiteY0" fmla="*/ 0 h 6858000"/>
              <a:gd name="connsiteX1" fmla="*/ 6979629 w 6979629"/>
              <a:gd name="connsiteY1" fmla="*/ 9728 h 6858000"/>
              <a:gd name="connsiteX2" fmla="*/ 6094412 w 6979629"/>
              <a:gd name="connsiteY2" fmla="*/ 6858000 h 6858000"/>
              <a:gd name="connsiteX3" fmla="*/ 0 w 6979629"/>
              <a:gd name="connsiteY3" fmla="*/ 6858000 h 6858000"/>
              <a:gd name="connsiteX4" fmla="*/ 0 w 6979629"/>
              <a:gd name="connsiteY4" fmla="*/ 0 h 6858000"/>
              <a:gd name="connsiteX0" fmla="*/ 0 w 6979629"/>
              <a:gd name="connsiteY0" fmla="*/ 0 h 6867728"/>
              <a:gd name="connsiteX1" fmla="*/ 6979629 w 6979629"/>
              <a:gd name="connsiteY1" fmla="*/ 9728 h 6867728"/>
              <a:gd name="connsiteX2" fmla="*/ 5510753 w 6979629"/>
              <a:gd name="connsiteY2" fmla="*/ 6867728 h 6867728"/>
              <a:gd name="connsiteX3" fmla="*/ 0 w 6979629"/>
              <a:gd name="connsiteY3" fmla="*/ 6858000 h 6867728"/>
              <a:gd name="connsiteX4" fmla="*/ 0 w 6979629"/>
              <a:gd name="connsiteY4" fmla="*/ 0 h 686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9629" h="6867728">
                <a:moveTo>
                  <a:pt x="0" y="0"/>
                </a:moveTo>
                <a:lnTo>
                  <a:pt x="6979629" y="9728"/>
                </a:lnTo>
                <a:lnTo>
                  <a:pt x="5510753" y="6867728"/>
                </a:lnTo>
                <a:lnTo>
                  <a:pt x="0" y="6858000"/>
                </a:lnTo>
                <a:lnTo>
                  <a:pt x="0" y="0"/>
                </a:lnTo>
                <a:close/>
              </a:path>
            </a:pathLst>
          </a:cu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Open Sans" panose="020B0606030504020204" pitchFamily="34" charset="0"/>
            </a:endParaRPr>
          </a:p>
        </p:txBody>
      </p:sp>
      <p:cxnSp>
        <p:nvCxnSpPr>
          <p:cNvPr id="31" name="Straight Connector 30"/>
          <p:cNvCxnSpPr/>
          <p:nvPr/>
        </p:nvCxnSpPr>
        <p:spPr>
          <a:xfrm flipH="1">
            <a:off x="5179275" y="1506118"/>
            <a:ext cx="287245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754316" y="3485444"/>
            <a:ext cx="287245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301417" y="5470609"/>
            <a:ext cx="287245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71905" y="1055013"/>
            <a:ext cx="4012732" cy="523220"/>
          </a:xfrm>
          <a:prstGeom prst="rect">
            <a:avLst/>
          </a:prstGeom>
          <a:noFill/>
        </p:spPr>
        <p:txBody>
          <a:bodyPr wrap="square" rtlCol="0">
            <a:spAutoFit/>
          </a:bodyPr>
          <a:lstStyle/>
          <a:p>
            <a:r>
              <a:rPr lang="es-US" sz="2800" dirty="0">
                <a:solidFill>
                  <a:srgbClr val="120A7C"/>
                </a:solidFill>
                <a:latin typeface="Roboto" panose="02000000000000000000" pitchFamily="2" charset="0"/>
                <a:ea typeface="Roboto" panose="02000000000000000000" pitchFamily="2" charset="0"/>
              </a:rPr>
              <a:t>bbakach@alfaisal.edu</a:t>
            </a:r>
            <a:endParaRPr lang="en-US" sz="2800" dirty="0">
              <a:solidFill>
                <a:srgbClr val="120A7C"/>
              </a:solidFill>
              <a:latin typeface="Roboto" panose="02000000000000000000" pitchFamily="2" charset="0"/>
              <a:ea typeface="Roboto" panose="02000000000000000000" pitchFamily="2" charset="0"/>
            </a:endParaRPr>
          </a:p>
        </p:txBody>
      </p:sp>
      <p:sp>
        <p:nvSpPr>
          <p:cNvPr id="20" name="TextBox 19"/>
          <p:cNvSpPr txBox="1"/>
          <p:nvPr/>
        </p:nvSpPr>
        <p:spPr>
          <a:xfrm>
            <a:off x="4951654" y="3050353"/>
            <a:ext cx="3452842" cy="523220"/>
          </a:xfrm>
          <a:prstGeom prst="rect">
            <a:avLst/>
          </a:prstGeom>
          <a:noFill/>
        </p:spPr>
        <p:txBody>
          <a:bodyPr wrap="square" lIns="91440" tIns="45720" rIns="91440" bIns="45720" rtlCol="0" anchor="t">
            <a:spAutoFit/>
          </a:bodyPr>
          <a:lstStyle/>
          <a:p>
            <a:r>
              <a:rPr lang="es-US" sz="2800" dirty="0">
                <a:solidFill>
                  <a:srgbClr val="120A7C"/>
                </a:solidFill>
                <a:latin typeface="Roboto"/>
                <a:ea typeface="Roboto"/>
                <a:cs typeface="Roboto"/>
              </a:rPr>
              <a:t>+966 11 215 7774</a:t>
            </a:r>
            <a:endParaRPr lang="en-US" sz="2800" dirty="0">
              <a:solidFill>
                <a:srgbClr val="120A7C"/>
              </a:solidFill>
              <a:latin typeface="Roboto" panose="02000000000000000000" pitchFamily="2" charset="0"/>
              <a:ea typeface="Roboto" panose="02000000000000000000" pitchFamily="2" charset="0"/>
            </a:endParaRPr>
          </a:p>
        </p:txBody>
      </p:sp>
      <p:sp>
        <p:nvSpPr>
          <p:cNvPr id="23" name="TextBox 22"/>
          <p:cNvSpPr txBox="1"/>
          <p:nvPr/>
        </p:nvSpPr>
        <p:spPr>
          <a:xfrm>
            <a:off x="4516117" y="5027294"/>
            <a:ext cx="2901395" cy="523220"/>
          </a:xfrm>
          <a:prstGeom prst="rect">
            <a:avLst/>
          </a:prstGeom>
          <a:noFill/>
        </p:spPr>
        <p:txBody>
          <a:bodyPr wrap="square" rtlCol="0">
            <a:spAutoFit/>
          </a:bodyPr>
          <a:lstStyle/>
          <a:p>
            <a:r>
              <a:rPr lang="es-US" sz="2800" dirty="0">
                <a:solidFill>
                  <a:srgbClr val="120A7C"/>
                </a:solidFill>
                <a:latin typeface="Roboto" panose="02000000000000000000" pitchFamily="2" charset="0"/>
                <a:ea typeface="Roboto" panose="02000000000000000000" pitchFamily="2" charset="0"/>
              </a:rPr>
              <a:t>BG.085C</a:t>
            </a:r>
            <a:endParaRPr lang="en-US" sz="2800" dirty="0">
              <a:solidFill>
                <a:srgbClr val="120A7C"/>
              </a:solidFill>
              <a:latin typeface="Roboto" panose="02000000000000000000" pitchFamily="2" charset="0"/>
              <a:ea typeface="Roboto" panose="02000000000000000000" pitchFamily="2" charset="0"/>
            </a:endParaRPr>
          </a:p>
        </p:txBody>
      </p:sp>
      <p:grpSp>
        <p:nvGrpSpPr>
          <p:cNvPr id="15" name="Group 14">
            <a:extLst>
              <a:ext uri="{FF2B5EF4-FFF2-40B4-BE49-F238E27FC236}">
                <a16:creationId xmlns:a16="http://schemas.microsoft.com/office/drawing/2014/main" id="{AB93D024-48A4-1D68-7EF1-5BAAD9F5298C}"/>
              </a:ext>
            </a:extLst>
          </p:cNvPr>
          <p:cNvGrpSpPr/>
          <p:nvPr/>
        </p:nvGrpSpPr>
        <p:grpSpPr>
          <a:xfrm>
            <a:off x="4055989" y="889460"/>
            <a:ext cx="1221640" cy="1221640"/>
            <a:chOff x="4055989" y="889460"/>
            <a:chExt cx="1221640" cy="1221640"/>
          </a:xfrm>
        </p:grpSpPr>
        <p:sp>
          <p:nvSpPr>
            <p:cNvPr id="13" name="Oval 12"/>
            <p:cNvSpPr/>
            <p:nvPr/>
          </p:nvSpPr>
          <p:spPr>
            <a:xfrm>
              <a:off x="4055989" y="889460"/>
              <a:ext cx="1221640" cy="1221640"/>
            </a:xfrm>
            <a:prstGeom prst="ellipse">
              <a:avLst/>
            </a:prstGeom>
            <a:solidFill>
              <a:schemeClr val="bg1"/>
            </a:solidFill>
            <a:ln w="6350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3"/>
                </a:solidFill>
                <a:latin typeface="Open Sans" panose="020B0606030504020204" pitchFamily="34" charset="0"/>
              </a:endParaRPr>
            </a:p>
          </p:txBody>
        </p:sp>
        <p:sp>
          <p:nvSpPr>
            <p:cNvPr id="25" name="Rectangle 24">
              <a:extLst>
                <a:ext uri="{FF2B5EF4-FFF2-40B4-BE49-F238E27FC236}">
                  <a16:creationId xmlns:a16="http://schemas.microsoft.com/office/drawing/2014/main" id="{392226B9-5ED9-4F50-A16B-56C13DD6FC96}"/>
                </a:ext>
              </a:extLst>
            </p:cNvPr>
            <p:cNvSpPr/>
            <p:nvPr/>
          </p:nvSpPr>
          <p:spPr>
            <a:xfrm>
              <a:off x="4263493" y="1008847"/>
              <a:ext cx="806632" cy="923330"/>
            </a:xfrm>
            <a:prstGeom prst="rect">
              <a:avLst/>
            </a:prstGeom>
          </p:spPr>
          <p:txBody>
            <a:bodyPr wrap="none" anchor="ctr">
              <a:spAutoFit/>
            </a:bodyPr>
            <a:lstStyle/>
            <a:p>
              <a:pPr algn="ctr"/>
              <a:r>
                <a:rPr lang="en-US" sz="5400" dirty="0">
                  <a:solidFill>
                    <a:srgbClr val="120A7C"/>
                  </a:solidFill>
                  <a:latin typeface="Open Sans" panose="020B0606030504020204" pitchFamily="34" charset="0"/>
                </a:rPr>
                <a:t>@</a:t>
              </a:r>
            </a:p>
          </p:txBody>
        </p:sp>
      </p:grpSp>
      <p:grpSp>
        <p:nvGrpSpPr>
          <p:cNvPr id="18" name="Group 17">
            <a:extLst>
              <a:ext uri="{FF2B5EF4-FFF2-40B4-BE49-F238E27FC236}">
                <a16:creationId xmlns:a16="http://schemas.microsoft.com/office/drawing/2014/main" id="{579A49E4-78C7-74A3-0F00-D3CC70A2AA2C}"/>
              </a:ext>
            </a:extLst>
          </p:cNvPr>
          <p:cNvGrpSpPr/>
          <p:nvPr/>
        </p:nvGrpSpPr>
        <p:grpSpPr>
          <a:xfrm>
            <a:off x="3581756" y="2835520"/>
            <a:ext cx="1221640" cy="1221640"/>
            <a:chOff x="3581756" y="2835520"/>
            <a:chExt cx="1221640" cy="1221640"/>
          </a:xfrm>
        </p:grpSpPr>
        <p:sp>
          <p:nvSpPr>
            <p:cNvPr id="59" name="Oval 58"/>
            <p:cNvSpPr/>
            <p:nvPr/>
          </p:nvSpPr>
          <p:spPr>
            <a:xfrm>
              <a:off x="3581756" y="2835520"/>
              <a:ext cx="1221640" cy="1221640"/>
            </a:xfrm>
            <a:prstGeom prst="ellipse">
              <a:avLst/>
            </a:prstGeom>
            <a:solidFill>
              <a:schemeClr val="bg1"/>
            </a:solidFill>
            <a:ln w="6350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3"/>
                </a:solidFill>
                <a:latin typeface="Open Sans" panose="020B0606030504020204" pitchFamily="34" charset="0"/>
              </a:endParaRPr>
            </a:p>
          </p:txBody>
        </p:sp>
        <p:pic>
          <p:nvPicPr>
            <p:cNvPr id="11" name="Graphic 10" descr="Receiver outline">
              <a:extLst>
                <a:ext uri="{FF2B5EF4-FFF2-40B4-BE49-F238E27FC236}">
                  <a16:creationId xmlns:a16="http://schemas.microsoft.com/office/drawing/2014/main" id="{6F2951B4-97EA-2EF5-13F2-129D6C05C2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44983" y="2951865"/>
              <a:ext cx="914400" cy="914400"/>
            </a:xfrm>
            <a:prstGeom prst="rect">
              <a:avLst/>
            </a:prstGeom>
          </p:spPr>
        </p:pic>
      </p:grpSp>
      <p:grpSp>
        <p:nvGrpSpPr>
          <p:cNvPr id="27" name="Group 26">
            <a:extLst>
              <a:ext uri="{FF2B5EF4-FFF2-40B4-BE49-F238E27FC236}">
                <a16:creationId xmlns:a16="http://schemas.microsoft.com/office/drawing/2014/main" id="{E2AF066C-7C77-B63E-0F73-26A012041B1B}"/>
              </a:ext>
            </a:extLst>
          </p:cNvPr>
          <p:cNvGrpSpPr/>
          <p:nvPr/>
        </p:nvGrpSpPr>
        <p:grpSpPr>
          <a:xfrm>
            <a:off x="3107523" y="4781580"/>
            <a:ext cx="1221640" cy="1221640"/>
            <a:chOff x="3107523" y="4781580"/>
            <a:chExt cx="1221640" cy="1221640"/>
          </a:xfrm>
        </p:grpSpPr>
        <p:sp>
          <p:nvSpPr>
            <p:cNvPr id="60" name="Oval 59"/>
            <p:cNvSpPr/>
            <p:nvPr/>
          </p:nvSpPr>
          <p:spPr>
            <a:xfrm>
              <a:off x="3107523" y="4781580"/>
              <a:ext cx="1221640" cy="1221640"/>
            </a:xfrm>
            <a:prstGeom prst="ellipse">
              <a:avLst/>
            </a:prstGeom>
            <a:solidFill>
              <a:schemeClr val="bg1"/>
            </a:solidFill>
            <a:ln w="63500">
              <a:solidFill>
                <a:srgbClr val="DAE3F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3"/>
                </a:solidFill>
                <a:latin typeface="Open Sans" panose="020B0606030504020204" pitchFamily="34" charset="0"/>
              </a:endParaRPr>
            </a:p>
          </p:txBody>
        </p:sp>
        <p:pic>
          <p:nvPicPr>
            <p:cNvPr id="26" name="Graphic 25" descr="Marker outline">
              <a:extLst>
                <a:ext uri="{FF2B5EF4-FFF2-40B4-BE49-F238E27FC236}">
                  <a16:creationId xmlns:a16="http://schemas.microsoft.com/office/drawing/2014/main" id="{409B0F33-5635-8497-0443-B800C4A18F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1143" y="4935200"/>
              <a:ext cx="914400" cy="914400"/>
            </a:xfrm>
            <a:prstGeom prst="rect">
              <a:avLst/>
            </a:prstGeom>
          </p:spPr>
        </p:pic>
      </p:grpSp>
      <p:sp>
        <p:nvSpPr>
          <p:cNvPr id="10" name="TextBox 9">
            <a:extLst>
              <a:ext uri="{FF2B5EF4-FFF2-40B4-BE49-F238E27FC236}">
                <a16:creationId xmlns:a16="http://schemas.microsoft.com/office/drawing/2014/main" id="{682A95E9-18BC-50A0-D877-F520E2CB0B98}"/>
              </a:ext>
            </a:extLst>
          </p:cNvPr>
          <p:cNvSpPr txBox="1"/>
          <p:nvPr/>
        </p:nvSpPr>
        <p:spPr>
          <a:xfrm>
            <a:off x="580103" y="265471"/>
            <a:ext cx="4490022" cy="923330"/>
          </a:xfrm>
          <a:prstGeom prst="rect">
            <a:avLst/>
          </a:prstGeom>
          <a:noFill/>
        </p:spPr>
        <p:txBody>
          <a:bodyPr wrap="square" rtlCol="0">
            <a:spAutoFit/>
          </a:bodyPr>
          <a:lstStyle/>
          <a:p>
            <a:r>
              <a:rPr lang="en-US" sz="5400" dirty="0"/>
              <a:t>Contact Info</a:t>
            </a:r>
          </a:p>
        </p:txBody>
      </p:sp>
    </p:spTree>
    <p:extLst>
      <p:ext uri="{BB962C8B-B14F-4D97-AF65-F5344CB8AC3E}">
        <p14:creationId xmlns:p14="http://schemas.microsoft.com/office/powerpoint/2010/main" val="163259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7C26-1B32-5977-F407-B0BD763114CB}"/>
              </a:ext>
            </a:extLst>
          </p:cNvPr>
          <p:cNvSpPr>
            <a:spLocks noGrp="1"/>
          </p:cNvSpPr>
          <p:nvPr>
            <p:ph type="title"/>
          </p:nvPr>
        </p:nvSpPr>
        <p:spPr/>
        <p:txBody>
          <a:bodyPr>
            <a:normAutofit/>
          </a:bodyPr>
          <a:lstStyle/>
          <a:p>
            <a:r>
              <a:rPr lang="en-US" sz="5400" dirty="0"/>
              <a:t>Designing Backwards</a:t>
            </a:r>
          </a:p>
        </p:txBody>
      </p:sp>
      <p:graphicFrame>
        <p:nvGraphicFramePr>
          <p:cNvPr id="8" name="object 3">
            <a:extLst>
              <a:ext uri="{FF2B5EF4-FFF2-40B4-BE49-F238E27FC236}">
                <a16:creationId xmlns:a16="http://schemas.microsoft.com/office/drawing/2014/main" id="{D6620D94-7661-1FA6-F5E8-46C5C6E64554}"/>
              </a:ext>
            </a:extLst>
          </p:cNvPr>
          <p:cNvGraphicFramePr/>
          <p:nvPr/>
        </p:nvGraphicFramePr>
        <p:xfrm>
          <a:off x="838202" y="1720216"/>
          <a:ext cx="10835728" cy="4019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70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C60F250-FB3B-F041-FFCE-3B590BF13741}"/>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Think about this Scenario!</a:t>
            </a:r>
          </a:p>
        </p:txBody>
      </p:sp>
      <p:sp>
        <p:nvSpPr>
          <p:cNvPr id="3" name="Content Placeholder 2">
            <a:extLst>
              <a:ext uri="{FF2B5EF4-FFF2-40B4-BE49-F238E27FC236}">
                <a16:creationId xmlns:a16="http://schemas.microsoft.com/office/drawing/2014/main" id="{F40D178A-5E66-84E1-DC89-A8032A1C6049}"/>
              </a:ext>
            </a:extLst>
          </p:cNvPr>
          <p:cNvSpPr>
            <a:spLocks noGrp="1"/>
          </p:cNvSpPr>
          <p:nvPr>
            <p:ph idx="1"/>
          </p:nvPr>
        </p:nvSpPr>
        <p:spPr>
          <a:xfrm>
            <a:off x="1367624" y="2490436"/>
            <a:ext cx="10184191" cy="3567173"/>
          </a:xfrm>
        </p:spPr>
        <p:txBody>
          <a:bodyPr anchor="ctr">
            <a:normAutofit/>
          </a:bodyPr>
          <a:lstStyle/>
          <a:p>
            <a:pPr marL="228600" indent="-228600"/>
            <a:r>
              <a:rPr lang="en-US" dirty="0"/>
              <a:t>You are asked to teach a new course…</a:t>
            </a:r>
            <a:endParaRPr lang="en-US"/>
          </a:p>
          <a:p>
            <a:pPr marL="685800" lvl="1" indent="-228600"/>
            <a:r>
              <a:rPr lang="en-US" sz="2800" dirty="0"/>
              <a:t>What steps might you take to design the course?</a:t>
            </a:r>
            <a:endParaRPr lang="en-US" sz="2800" dirty="0">
              <a:cs typeface="Calibri" panose="020F0502020204030204"/>
            </a:endParaRPr>
          </a:p>
          <a:p>
            <a:pPr marL="685800" lvl="1" indent="-228600"/>
            <a:r>
              <a:rPr lang="en-US" sz="2800" dirty="0"/>
              <a:t>Would you select the textbook first? </a:t>
            </a:r>
            <a:endParaRPr lang="en-US" sz="2800" dirty="0">
              <a:cs typeface="Calibri" panose="020F0502020204030204"/>
            </a:endParaRPr>
          </a:p>
          <a:p>
            <a:pPr marL="685800" lvl="1" indent="-228600"/>
            <a:r>
              <a:rPr lang="en-US" sz="2800" dirty="0"/>
              <a:t>Would you choose a teaching approach that has served you well in the past, i.e., using lectures, flipped method,…?</a:t>
            </a:r>
            <a:endParaRPr lang="en-US" sz="2800" dirty="0">
              <a:cs typeface="Calibri"/>
            </a:endParaRPr>
          </a:p>
          <a:p>
            <a:pPr marL="685800" lvl="1" indent="-228600"/>
            <a:r>
              <a:rPr lang="en-US" sz="2800" dirty="0"/>
              <a:t>Would you create first the syllabus then start designing and developing the teaching material? </a:t>
            </a:r>
            <a:endParaRPr lang="en-US" sz="2800" dirty="0">
              <a:cs typeface="Calibri" panose="020F0502020204030204"/>
            </a:endParaRPr>
          </a:p>
          <a:p>
            <a:pPr marL="685800" lvl="1" indent="-228600"/>
            <a:r>
              <a:rPr lang="en-US" sz="2800" dirty="0"/>
              <a:t>…  </a:t>
            </a:r>
            <a:endParaRPr lang="en-US" sz="2800" dirty="0">
              <a:cs typeface="Calibri" panose="020F0502020204030204"/>
            </a:endParaRPr>
          </a:p>
        </p:txBody>
      </p:sp>
    </p:spTree>
    <p:extLst>
      <p:ext uri="{BB962C8B-B14F-4D97-AF65-F5344CB8AC3E}">
        <p14:creationId xmlns:p14="http://schemas.microsoft.com/office/powerpoint/2010/main" val="266490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CE04EA-212D-0086-27CE-2F19E862967D}"/>
              </a:ext>
            </a:extLst>
          </p:cNvPr>
          <p:cNvSpPr txBox="1"/>
          <p:nvPr/>
        </p:nvSpPr>
        <p:spPr>
          <a:xfrm>
            <a:off x="947249" y="1918372"/>
            <a:ext cx="8035387" cy="461665"/>
          </a:xfrm>
          <a:prstGeom prst="rect">
            <a:avLst/>
          </a:prstGeom>
          <a:noFill/>
        </p:spPr>
        <p:txBody>
          <a:bodyPr wrap="square" rtlCol="0">
            <a:spAutoFit/>
          </a:bodyPr>
          <a:lstStyle/>
          <a:p>
            <a:pPr marL="342904" indent="-342904">
              <a:buFont typeface="Wingdings" panose="05000000000000000000" pitchFamily="2" charset="2"/>
              <a:buChar char="ü"/>
            </a:pPr>
            <a:r>
              <a:rPr lang="en-US" sz="2400" dirty="0"/>
              <a:t>Look at the program goals, course description… </a:t>
            </a:r>
          </a:p>
        </p:txBody>
      </p:sp>
      <p:sp>
        <p:nvSpPr>
          <p:cNvPr id="9" name="TextBox 8">
            <a:extLst>
              <a:ext uri="{FF2B5EF4-FFF2-40B4-BE49-F238E27FC236}">
                <a16:creationId xmlns:a16="http://schemas.microsoft.com/office/drawing/2014/main" id="{195238A1-1F77-FD00-1001-B4452BBE23E6}"/>
              </a:ext>
            </a:extLst>
          </p:cNvPr>
          <p:cNvSpPr txBox="1"/>
          <p:nvPr/>
        </p:nvSpPr>
        <p:spPr>
          <a:xfrm>
            <a:off x="2026396" y="2920389"/>
            <a:ext cx="9556004" cy="461665"/>
          </a:xfrm>
          <a:prstGeom prst="rect">
            <a:avLst/>
          </a:prstGeom>
          <a:noFill/>
        </p:spPr>
        <p:txBody>
          <a:bodyPr wrap="square" rtlCol="0">
            <a:spAutoFit/>
          </a:bodyPr>
          <a:lstStyle/>
          <a:p>
            <a:pPr marL="342904" indent="-342904">
              <a:buFont typeface="Wingdings" panose="05000000000000000000" pitchFamily="2" charset="2"/>
              <a:buChar char="ü"/>
            </a:pPr>
            <a:r>
              <a:rPr lang="en-US" sz="2400" dirty="0"/>
              <a:t>Look for any past syllabi if available…</a:t>
            </a:r>
          </a:p>
        </p:txBody>
      </p:sp>
      <p:sp>
        <p:nvSpPr>
          <p:cNvPr id="10" name="TextBox 9">
            <a:extLst>
              <a:ext uri="{FF2B5EF4-FFF2-40B4-BE49-F238E27FC236}">
                <a16:creationId xmlns:a16="http://schemas.microsoft.com/office/drawing/2014/main" id="{A8611264-0AE8-983B-DBA3-558A1F1719AD}"/>
              </a:ext>
            </a:extLst>
          </p:cNvPr>
          <p:cNvSpPr txBox="1"/>
          <p:nvPr/>
        </p:nvSpPr>
        <p:spPr>
          <a:xfrm>
            <a:off x="3113791" y="3922405"/>
            <a:ext cx="7249410" cy="461665"/>
          </a:xfrm>
          <a:prstGeom prst="rect">
            <a:avLst/>
          </a:prstGeom>
          <a:noFill/>
        </p:spPr>
        <p:txBody>
          <a:bodyPr wrap="square" rtlCol="0">
            <a:spAutoFit/>
          </a:bodyPr>
          <a:lstStyle/>
          <a:p>
            <a:pPr marL="342904" indent="-342904">
              <a:buFont typeface="Wingdings" panose="05000000000000000000" pitchFamily="2" charset="2"/>
              <a:buChar char="ü"/>
            </a:pPr>
            <a:r>
              <a:rPr lang="en-US" sz="2400" dirty="0"/>
              <a:t>Select a textbook, look for reading material…</a:t>
            </a:r>
          </a:p>
        </p:txBody>
      </p:sp>
      <p:sp>
        <p:nvSpPr>
          <p:cNvPr id="11" name="TextBox 10">
            <a:extLst>
              <a:ext uri="{FF2B5EF4-FFF2-40B4-BE49-F238E27FC236}">
                <a16:creationId xmlns:a16="http://schemas.microsoft.com/office/drawing/2014/main" id="{756E5A42-A1B4-64D1-D2E9-6DDEFDA5B1D4}"/>
              </a:ext>
            </a:extLst>
          </p:cNvPr>
          <p:cNvSpPr txBox="1"/>
          <p:nvPr/>
        </p:nvSpPr>
        <p:spPr>
          <a:xfrm>
            <a:off x="4192949" y="4924423"/>
            <a:ext cx="6672274" cy="461665"/>
          </a:xfrm>
          <a:prstGeom prst="rect">
            <a:avLst/>
          </a:prstGeom>
          <a:noFill/>
        </p:spPr>
        <p:txBody>
          <a:bodyPr wrap="square" rtlCol="0">
            <a:spAutoFit/>
          </a:bodyPr>
          <a:lstStyle/>
          <a:p>
            <a:pPr marL="342904" indent="-342904">
              <a:buFont typeface="Wingdings" panose="05000000000000000000" pitchFamily="2" charset="2"/>
              <a:buChar char="ü"/>
            </a:pPr>
            <a:r>
              <a:rPr lang="en-US" sz="2400" dirty="0"/>
              <a:t>Prepare lectures, PPTs, handouts…</a:t>
            </a:r>
          </a:p>
        </p:txBody>
      </p:sp>
      <p:sp>
        <p:nvSpPr>
          <p:cNvPr id="12" name="TextBox 11">
            <a:extLst>
              <a:ext uri="{FF2B5EF4-FFF2-40B4-BE49-F238E27FC236}">
                <a16:creationId xmlns:a16="http://schemas.microsoft.com/office/drawing/2014/main" id="{1C178D46-D677-866A-F086-F46C1DD92923}"/>
              </a:ext>
            </a:extLst>
          </p:cNvPr>
          <p:cNvSpPr txBox="1"/>
          <p:nvPr/>
        </p:nvSpPr>
        <p:spPr>
          <a:xfrm>
            <a:off x="5247396" y="5926437"/>
            <a:ext cx="6126480" cy="461665"/>
          </a:xfrm>
          <a:prstGeom prst="rect">
            <a:avLst/>
          </a:prstGeom>
          <a:noFill/>
        </p:spPr>
        <p:txBody>
          <a:bodyPr wrap="square" rtlCol="0">
            <a:spAutoFit/>
          </a:bodyPr>
          <a:lstStyle/>
          <a:p>
            <a:pPr marL="342904" indent="-342904">
              <a:buFont typeface="Wingdings" panose="05000000000000000000" pitchFamily="2" charset="2"/>
              <a:buChar char="ü"/>
            </a:pPr>
            <a:r>
              <a:rPr lang="en-US" sz="2400" dirty="0"/>
              <a:t>Write HW assignments and exams questions</a:t>
            </a:r>
          </a:p>
        </p:txBody>
      </p:sp>
      <p:sp>
        <p:nvSpPr>
          <p:cNvPr id="13" name="Arrow: Down 12">
            <a:extLst>
              <a:ext uri="{FF2B5EF4-FFF2-40B4-BE49-F238E27FC236}">
                <a16:creationId xmlns:a16="http://schemas.microsoft.com/office/drawing/2014/main" id="{B3D6BD64-9899-50DF-465B-21EC30C6AC12}"/>
              </a:ext>
            </a:extLst>
          </p:cNvPr>
          <p:cNvSpPr/>
          <p:nvPr/>
        </p:nvSpPr>
        <p:spPr>
          <a:xfrm rot="18571102">
            <a:off x="2578722" y="2387468"/>
            <a:ext cx="365760" cy="548640"/>
          </a:xfrm>
          <a:prstGeom prst="downArrow">
            <a:avLst/>
          </a:prstGeom>
          <a:solidFill>
            <a:srgbClr val="C05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Arrow: Down 16">
            <a:extLst>
              <a:ext uri="{FF2B5EF4-FFF2-40B4-BE49-F238E27FC236}">
                <a16:creationId xmlns:a16="http://schemas.microsoft.com/office/drawing/2014/main" id="{8D811149-B9ED-85F7-B79B-AFCCB7BE71BA}"/>
              </a:ext>
            </a:extLst>
          </p:cNvPr>
          <p:cNvSpPr/>
          <p:nvPr/>
        </p:nvSpPr>
        <p:spPr>
          <a:xfrm rot="18571102">
            <a:off x="3656779" y="3396426"/>
            <a:ext cx="365760" cy="548640"/>
          </a:xfrm>
          <a:prstGeom prst="downArrow">
            <a:avLst/>
          </a:prstGeom>
          <a:solidFill>
            <a:srgbClr val="C05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Arrow: Down 17">
            <a:extLst>
              <a:ext uri="{FF2B5EF4-FFF2-40B4-BE49-F238E27FC236}">
                <a16:creationId xmlns:a16="http://schemas.microsoft.com/office/drawing/2014/main" id="{D88EF101-577F-D5AB-F941-5D3D0B13A1CD}"/>
              </a:ext>
            </a:extLst>
          </p:cNvPr>
          <p:cNvSpPr/>
          <p:nvPr/>
        </p:nvSpPr>
        <p:spPr>
          <a:xfrm rot="18571102">
            <a:off x="4784500" y="4405384"/>
            <a:ext cx="365760" cy="548640"/>
          </a:xfrm>
          <a:prstGeom prst="downArrow">
            <a:avLst/>
          </a:prstGeom>
          <a:solidFill>
            <a:srgbClr val="C05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Arrow: Down 18">
            <a:extLst>
              <a:ext uri="{FF2B5EF4-FFF2-40B4-BE49-F238E27FC236}">
                <a16:creationId xmlns:a16="http://schemas.microsoft.com/office/drawing/2014/main" id="{6DA1E79B-EC78-7670-0A72-CFF461FA6787}"/>
              </a:ext>
            </a:extLst>
          </p:cNvPr>
          <p:cNvSpPr/>
          <p:nvPr/>
        </p:nvSpPr>
        <p:spPr>
          <a:xfrm rot="18571102">
            <a:off x="5876071" y="5414340"/>
            <a:ext cx="365760" cy="548640"/>
          </a:xfrm>
          <a:prstGeom prst="downArrow">
            <a:avLst/>
          </a:prstGeom>
          <a:solidFill>
            <a:srgbClr val="C05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6EB80402-8438-5C5A-3A38-D3A0E2C0DED0}"/>
              </a:ext>
            </a:extLst>
          </p:cNvPr>
          <p:cNvSpPr>
            <a:spLocks noGrp="1"/>
          </p:cNvSpPr>
          <p:nvPr>
            <p:ph type="title"/>
          </p:nvPr>
        </p:nvSpPr>
        <p:spPr/>
        <p:txBody>
          <a:bodyPr/>
          <a:lstStyle/>
          <a:p>
            <a:r>
              <a:rPr lang="en-US" dirty="0"/>
              <a:t>Typically, We….</a:t>
            </a:r>
          </a:p>
        </p:txBody>
      </p:sp>
      <p:sp>
        <p:nvSpPr>
          <p:cNvPr id="3" name="Oval 2">
            <a:extLst>
              <a:ext uri="{FF2B5EF4-FFF2-40B4-BE49-F238E27FC236}">
                <a16:creationId xmlns:a16="http://schemas.microsoft.com/office/drawing/2014/main" id="{0D29CD37-9CC9-A62C-F9FB-261D63CC4220}"/>
              </a:ext>
            </a:extLst>
          </p:cNvPr>
          <p:cNvSpPr/>
          <p:nvPr/>
        </p:nvSpPr>
        <p:spPr>
          <a:xfrm>
            <a:off x="8144906" y="1645188"/>
            <a:ext cx="3030071" cy="1948983"/>
          </a:xfrm>
          <a:prstGeom prst="ellipse">
            <a:avLst/>
          </a:prstGeom>
          <a:solidFill>
            <a:srgbClr val="C0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chemeClr val="bg1"/>
                </a:solidFill>
              </a:rPr>
              <a:t>Does that sound familiar??? </a:t>
            </a:r>
          </a:p>
        </p:txBody>
      </p:sp>
    </p:spTree>
    <p:extLst>
      <p:ext uri="{BB962C8B-B14F-4D97-AF65-F5344CB8AC3E}">
        <p14:creationId xmlns:p14="http://schemas.microsoft.com/office/powerpoint/2010/main" val="141025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C3A24D6-477E-E33A-A903-12674E77C4A0}"/>
              </a:ext>
            </a:extLst>
          </p:cNvPr>
          <p:cNvSpPr txBox="1"/>
          <p:nvPr/>
        </p:nvSpPr>
        <p:spPr>
          <a:xfrm>
            <a:off x="3375571" y="4494251"/>
            <a:ext cx="5713323" cy="584775"/>
          </a:xfrm>
          <a:prstGeom prst="rect">
            <a:avLst/>
          </a:prstGeom>
          <a:noFill/>
        </p:spPr>
        <p:txBody>
          <a:bodyPr wrap="square">
            <a:spAutoFit/>
          </a:bodyPr>
          <a:lstStyle/>
          <a:p>
            <a:pPr marL="457206" indent="-457206">
              <a:buFont typeface="Wingdings" panose="05000000000000000000" pitchFamily="2" charset="2"/>
              <a:buChar char="ü"/>
            </a:pPr>
            <a:r>
              <a:rPr lang="en-US" sz="3200" b="1" dirty="0">
                <a:solidFill>
                  <a:srgbClr val="C00000"/>
                </a:solidFill>
              </a:rPr>
              <a:t>Activity-Focused Instruction</a:t>
            </a:r>
            <a:endParaRPr lang="en-US" sz="3200" dirty="0">
              <a:solidFill>
                <a:srgbClr val="C00000"/>
              </a:solidFill>
            </a:endParaRPr>
          </a:p>
        </p:txBody>
      </p:sp>
      <p:sp>
        <p:nvSpPr>
          <p:cNvPr id="19" name="TextBox 18">
            <a:extLst>
              <a:ext uri="{FF2B5EF4-FFF2-40B4-BE49-F238E27FC236}">
                <a16:creationId xmlns:a16="http://schemas.microsoft.com/office/drawing/2014/main" id="{C1F16B32-4F2C-3C66-9E2B-1C0357F2F18D}"/>
              </a:ext>
            </a:extLst>
          </p:cNvPr>
          <p:cNvSpPr txBox="1"/>
          <p:nvPr/>
        </p:nvSpPr>
        <p:spPr>
          <a:xfrm>
            <a:off x="3375572" y="5636163"/>
            <a:ext cx="6216668" cy="584775"/>
          </a:xfrm>
          <a:prstGeom prst="rect">
            <a:avLst/>
          </a:prstGeom>
          <a:noFill/>
        </p:spPr>
        <p:txBody>
          <a:bodyPr wrap="square">
            <a:spAutoFit/>
          </a:bodyPr>
          <a:lstStyle>
            <a:defPPr>
              <a:defRPr lang="en-US"/>
            </a:defPPr>
            <a:lvl1pPr>
              <a:defRPr sz="3200" b="1" i="0">
                <a:effectLst/>
                <a:latin typeface="Muli"/>
              </a:defRPr>
            </a:lvl1pPr>
          </a:lstStyle>
          <a:p>
            <a:pPr marL="457206" indent="-457206">
              <a:buFont typeface="Wingdings" panose="05000000000000000000" pitchFamily="2" charset="2"/>
              <a:buChar char="ü"/>
            </a:pPr>
            <a:r>
              <a:rPr lang="en-US" dirty="0">
                <a:solidFill>
                  <a:srgbClr val="C00000"/>
                </a:solidFill>
                <a:latin typeface="+mn-lt"/>
              </a:rPr>
              <a:t>Coverage-Focused Instruction</a:t>
            </a:r>
          </a:p>
        </p:txBody>
      </p:sp>
      <p:pic>
        <p:nvPicPr>
          <p:cNvPr id="20" name="Picture 19">
            <a:extLst>
              <a:ext uri="{FF2B5EF4-FFF2-40B4-BE49-F238E27FC236}">
                <a16:creationId xmlns:a16="http://schemas.microsoft.com/office/drawing/2014/main" id="{D0E3255B-C0E4-DD3C-D670-FD7D050E0082}"/>
              </a:ext>
            </a:extLst>
          </p:cNvPr>
          <p:cNvPicPr>
            <a:picLocks noChangeAspect="1"/>
          </p:cNvPicPr>
          <p:nvPr/>
        </p:nvPicPr>
        <p:blipFill rotWithShape="1">
          <a:blip r:embed="rId3"/>
          <a:srcRect t="-3344" r="62105" b="1"/>
          <a:stretch/>
        </p:blipFill>
        <p:spPr>
          <a:xfrm>
            <a:off x="-1078352" y="2342147"/>
            <a:ext cx="4620126" cy="4652211"/>
          </a:xfrm>
          <a:prstGeom prst="rect">
            <a:avLst/>
          </a:prstGeom>
        </p:spPr>
      </p:pic>
      <p:pic>
        <p:nvPicPr>
          <p:cNvPr id="21" name="Picture 20">
            <a:extLst>
              <a:ext uri="{FF2B5EF4-FFF2-40B4-BE49-F238E27FC236}">
                <a16:creationId xmlns:a16="http://schemas.microsoft.com/office/drawing/2014/main" id="{268DFA57-EC83-2471-0D64-FD20342AA460}"/>
              </a:ext>
            </a:extLst>
          </p:cNvPr>
          <p:cNvPicPr>
            <a:picLocks noChangeAspect="1"/>
          </p:cNvPicPr>
          <p:nvPr/>
        </p:nvPicPr>
        <p:blipFill rotWithShape="1">
          <a:blip r:embed="rId3"/>
          <a:srcRect l="62105" t="-3344" b="1"/>
          <a:stretch/>
        </p:blipFill>
        <p:spPr>
          <a:xfrm>
            <a:off x="8775032" y="2342147"/>
            <a:ext cx="4620126" cy="4652212"/>
          </a:xfrm>
          <a:prstGeom prst="rect">
            <a:avLst/>
          </a:prstGeom>
        </p:spPr>
      </p:pic>
      <p:pic>
        <p:nvPicPr>
          <p:cNvPr id="13" name="Picture 12" descr="A picture containing silhouette&#10;&#10;Description automatically generated">
            <a:extLst>
              <a:ext uri="{FF2B5EF4-FFF2-40B4-BE49-F238E27FC236}">
                <a16:creationId xmlns:a16="http://schemas.microsoft.com/office/drawing/2014/main" id="{9A31906D-7F0F-20FB-3ADC-E60961C7360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2063" y1="49606" x2="62063" y2="49606"/>
                      </a14:backgroundRemoval>
                    </a14:imgEffect>
                  </a14:imgLayer>
                </a14:imgProps>
              </a:ext>
              <a:ext uri="{28A0092B-C50C-407E-A947-70E740481C1C}">
                <a14:useLocalDpi xmlns:a14="http://schemas.microsoft.com/office/drawing/2010/main" val="0"/>
              </a:ext>
            </a:extLst>
          </a:blip>
          <a:srcRect l="51838" t="22369" r="6386" b="27807"/>
          <a:stretch/>
        </p:blipFill>
        <p:spPr>
          <a:xfrm rot="8684199">
            <a:off x="3507948" y="1714224"/>
            <a:ext cx="3078098" cy="2622540"/>
          </a:xfrm>
          <a:prstGeom prst="rect">
            <a:avLst/>
          </a:prstGeom>
        </p:spPr>
      </p:pic>
      <p:sp>
        <p:nvSpPr>
          <p:cNvPr id="23" name="Title 22">
            <a:extLst>
              <a:ext uri="{FF2B5EF4-FFF2-40B4-BE49-F238E27FC236}">
                <a16:creationId xmlns:a16="http://schemas.microsoft.com/office/drawing/2014/main" id="{0DEF401F-41D0-AAC6-5140-DD143781F6EE}"/>
              </a:ext>
            </a:extLst>
          </p:cNvPr>
          <p:cNvSpPr>
            <a:spLocks noGrp="1"/>
          </p:cNvSpPr>
          <p:nvPr>
            <p:ph type="title"/>
          </p:nvPr>
        </p:nvSpPr>
        <p:spPr/>
        <p:txBody>
          <a:bodyPr/>
          <a:lstStyle/>
          <a:p>
            <a:r>
              <a:rPr lang="en-US"/>
              <a:t>The “Twin Sins” of Traditional Design</a:t>
            </a:r>
          </a:p>
        </p:txBody>
      </p:sp>
    </p:spTree>
    <p:extLst>
      <p:ext uri="{BB962C8B-B14F-4D97-AF65-F5344CB8AC3E}">
        <p14:creationId xmlns:p14="http://schemas.microsoft.com/office/powerpoint/2010/main" val="130531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Bent-Up 3">
            <a:extLst>
              <a:ext uri="{FF2B5EF4-FFF2-40B4-BE49-F238E27FC236}">
                <a16:creationId xmlns:a16="http://schemas.microsoft.com/office/drawing/2014/main" id="{3D0341A4-0270-1FE9-C06A-2FAB0D9F6727}"/>
              </a:ext>
            </a:extLst>
          </p:cNvPr>
          <p:cNvSpPr/>
          <p:nvPr/>
        </p:nvSpPr>
        <p:spPr>
          <a:xfrm rot="5400000">
            <a:off x="3572392" y="4763599"/>
            <a:ext cx="1398739" cy="108558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Bent-Up 1">
            <a:extLst>
              <a:ext uri="{FF2B5EF4-FFF2-40B4-BE49-F238E27FC236}">
                <a16:creationId xmlns:a16="http://schemas.microsoft.com/office/drawing/2014/main" id="{C0DB2665-4113-3DFD-C5D5-FFB5E1783883}"/>
              </a:ext>
            </a:extLst>
          </p:cNvPr>
          <p:cNvSpPr/>
          <p:nvPr/>
        </p:nvSpPr>
        <p:spPr>
          <a:xfrm rot="5400000">
            <a:off x="1490668" y="3033577"/>
            <a:ext cx="1398739" cy="108558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077289D-AD52-A50A-0647-C91ABB9FBD95}"/>
              </a:ext>
            </a:extLst>
          </p:cNvPr>
          <p:cNvSpPr>
            <a:spLocks noGrp="1"/>
          </p:cNvSpPr>
          <p:nvPr>
            <p:ph type="title"/>
          </p:nvPr>
        </p:nvSpPr>
        <p:spPr>
          <a:xfrm>
            <a:off x="517357" y="280299"/>
            <a:ext cx="10515600" cy="1325563"/>
          </a:xfrm>
        </p:spPr>
        <p:txBody>
          <a:bodyPr anchor="t"/>
          <a:lstStyle/>
          <a:p>
            <a:r>
              <a:rPr lang="en-US" b="1" dirty="0"/>
              <a:t>Backward Design </a:t>
            </a:r>
          </a:p>
        </p:txBody>
      </p:sp>
      <p:sp>
        <p:nvSpPr>
          <p:cNvPr id="6" name="Rectangle: Rounded Corners 5">
            <a:extLst>
              <a:ext uri="{FF2B5EF4-FFF2-40B4-BE49-F238E27FC236}">
                <a16:creationId xmlns:a16="http://schemas.microsoft.com/office/drawing/2014/main" id="{426A29C4-A254-EFD3-734C-187166E6DC99}"/>
              </a:ext>
            </a:extLst>
          </p:cNvPr>
          <p:cNvSpPr/>
          <p:nvPr/>
        </p:nvSpPr>
        <p:spPr>
          <a:xfrm>
            <a:off x="656106" y="1504002"/>
            <a:ext cx="2468880" cy="1463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1. Identify Desired Results </a:t>
            </a:r>
          </a:p>
        </p:txBody>
      </p:sp>
      <p:sp>
        <p:nvSpPr>
          <p:cNvPr id="8" name="Rectangle: Rounded Corners 7">
            <a:extLst>
              <a:ext uri="{FF2B5EF4-FFF2-40B4-BE49-F238E27FC236}">
                <a16:creationId xmlns:a16="http://schemas.microsoft.com/office/drawing/2014/main" id="{EE927418-9F03-F382-8410-888FB4E7E7B2}"/>
              </a:ext>
            </a:extLst>
          </p:cNvPr>
          <p:cNvSpPr/>
          <p:nvPr/>
        </p:nvSpPr>
        <p:spPr>
          <a:xfrm>
            <a:off x="2768429" y="3283310"/>
            <a:ext cx="2468880" cy="1463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2. Determine Acceptable Evidence</a:t>
            </a:r>
          </a:p>
        </p:txBody>
      </p:sp>
      <p:sp>
        <p:nvSpPr>
          <p:cNvPr id="9" name="Rectangle: Rounded Corners 8">
            <a:extLst>
              <a:ext uri="{FF2B5EF4-FFF2-40B4-BE49-F238E27FC236}">
                <a16:creationId xmlns:a16="http://schemas.microsoft.com/office/drawing/2014/main" id="{C3F734A4-BD9B-E947-EDCA-C54EF1F4AEAF}"/>
              </a:ext>
            </a:extLst>
          </p:cNvPr>
          <p:cNvSpPr/>
          <p:nvPr/>
        </p:nvSpPr>
        <p:spPr>
          <a:xfrm>
            <a:off x="4850153" y="5013332"/>
            <a:ext cx="2468880" cy="1463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mj-lt"/>
              </a:rPr>
              <a:t>2. Plan Learning Experiences and Instruction</a:t>
            </a:r>
          </a:p>
        </p:txBody>
      </p:sp>
      <p:sp>
        <p:nvSpPr>
          <p:cNvPr id="3" name="TextBox 2">
            <a:extLst>
              <a:ext uri="{FF2B5EF4-FFF2-40B4-BE49-F238E27FC236}">
                <a16:creationId xmlns:a16="http://schemas.microsoft.com/office/drawing/2014/main" id="{C80DCFFA-7FC0-1CE5-8187-35A712D644DC}"/>
              </a:ext>
            </a:extLst>
          </p:cNvPr>
          <p:cNvSpPr txBox="1"/>
          <p:nvPr/>
        </p:nvSpPr>
        <p:spPr>
          <a:xfrm>
            <a:off x="3264494" y="1830780"/>
            <a:ext cx="22805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What do you want students to learn? </a:t>
            </a:r>
            <a:endParaRPr lang="en-US" sz="2000">
              <a:cs typeface="Calibri"/>
            </a:endParaRPr>
          </a:p>
        </p:txBody>
      </p:sp>
      <p:sp>
        <p:nvSpPr>
          <p:cNvPr id="7" name="TextBox 6">
            <a:extLst>
              <a:ext uri="{FF2B5EF4-FFF2-40B4-BE49-F238E27FC236}">
                <a16:creationId xmlns:a16="http://schemas.microsoft.com/office/drawing/2014/main" id="{403263F2-AF57-BB89-535A-106D79A7D556}"/>
              </a:ext>
            </a:extLst>
          </p:cNvPr>
          <p:cNvSpPr txBox="1"/>
          <p:nvPr/>
        </p:nvSpPr>
        <p:spPr>
          <a:xfrm>
            <a:off x="5283300" y="3565767"/>
            <a:ext cx="24636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How will you know if they’ve learned it?</a:t>
            </a:r>
            <a:endParaRPr lang="en-US" sz="2000">
              <a:cs typeface="Calibri"/>
            </a:endParaRPr>
          </a:p>
        </p:txBody>
      </p:sp>
      <p:sp>
        <p:nvSpPr>
          <p:cNvPr id="10" name="TextBox 9">
            <a:extLst>
              <a:ext uri="{FF2B5EF4-FFF2-40B4-BE49-F238E27FC236}">
                <a16:creationId xmlns:a16="http://schemas.microsoft.com/office/drawing/2014/main" id="{2C0C65EA-67AB-8900-1E19-CB7C0948A38D}"/>
              </a:ext>
            </a:extLst>
          </p:cNvPr>
          <p:cNvSpPr txBox="1"/>
          <p:nvPr/>
        </p:nvSpPr>
        <p:spPr>
          <a:xfrm>
            <a:off x="7406752" y="5359782"/>
            <a:ext cx="22662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What activities will help them learn?</a:t>
            </a:r>
            <a:endParaRPr lang="en-US" sz="2000">
              <a:cs typeface="Calibri"/>
            </a:endParaRPr>
          </a:p>
        </p:txBody>
      </p:sp>
    </p:spTree>
    <p:custDataLst>
      <p:tags r:id="rId1"/>
    </p:custDataLst>
    <p:extLst>
      <p:ext uri="{BB962C8B-B14F-4D97-AF65-F5344CB8AC3E}">
        <p14:creationId xmlns:p14="http://schemas.microsoft.com/office/powerpoint/2010/main" val="324432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4DCBA22-2FBA-F727-A49D-EF7A324C51FA}"/>
              </a:ext>
            </a:extLst>
          </p:cNvPr>
          <p:cNvGrpSpPr/>
          <p:nvPr/>
        </p:nvGrpSpPr>
        <p:grpSpPr>
          <a:xfrm>
            <a:off x="669745" y="2618217"/>
            <a:ext cx="3931920" cy="720080"/>
            <a:chOff x="623888" y="2465648"/>
            <a:chExt cx="2736056" cy="720080"/>
          </a:xfrm>
          <a:solidFill>
            <a:schemeClr val="accent6">
              <a:lumMod val="75000"/>
            </a:schemeClr>
          </a:solidFill>
        </p:grpSpPr>
        <p:sp>
          <p:nvSpPr>
            <p:cNvPr id="5" name="Rectangle 4">
              <a:extLst>
                <a:ext uri="{FF2B5EF4-FFF2-40B4-BE49-F238E27FC236}">
                  <a16:creationId xmlns:a16="http://schemas.microsoft.com/office/drawing/2014/main" id="{EA3D7D24-2CAE-3114-CAF7-E1DD6F0BE6FB}"/>
                </a:ext>
              </a:extLst>
            </p:cNvPr>
            <p:cNvSpPr>
              <a:spLocks/>
            </p:cNvSpPr>
            <p:nvPr/>
          </p:nvSpPr>
          <p:spPr bwMode="auto">
            <a:xfrm>
              <a:off x="623888" y="2465648"/>
              <a:ext cx="1800447" cy="229322"/>
            </a:xfrm>
            <a:prstGeom prst="rect">
              <a:avLst/>
            </a:prstGeom>
            <a:grpFill/>
            <a:ln w="0">
              <a:noFill/>
              <a:prstDash val="solid"/>
              <a:round/>
              <a:headEnd/>
              <a:tailEnd/>
            </a:ln>
          </p:spPr>
          <p:txBody>
            <a:bodyPr vert="horz" wrap="square" lIns="91440" tIns="45721" rIns="91440" bIns="45721" numCol="1" anchor="t" anchorCtr="0" compatLnSpc="1">
              <a:prstTxWarp prst="textNoShape">
                <a:avLst/>
              </a:prstTxWarp>
              <a:noAutofit/>
            </a:bodyPr>
            <a:lstStyle/>
            <a:p>
              <a:pPr algn="ctr"/>
              <a:endParaRPr lang="en-US" sz="1801">
                <a:solidFill>
                  <a:srgbClr val="00B050"/>
                </a:solidFill>
              </a:endParaRPr>
            </a:p>
          </p:txBody>
        </p:sp>
        <p:sp>
          <p:nvSpPr>
            <p:cNvPr id="6" name="Freeform: Shape 5">
              <a:extLst>
                <a:ext uri="{FF2B5EF4-FFF2-40B4-BE49-F238E27FC236}">
                  <a16:creationId xmlns:a16="http://schemas.microsoft.com/office/drawing/2014/main" id="{2EA2F24E-AE96-4FC0-60A1-81AE37FF9E6A}"/>
                </a:ext>
              </a:extLst>
            </p:cNvPr>
            <p:cNvSpPr/>
            <p:nvPr/>
          </p:nvSpPr>
          <p:spPr>
            <a:xfrm>
              <a:off x="1559744" y="2465648"/>
              <a:ext cx="648072" cy="229322"/>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solidFill>
                  <a:srgbClr val="00B050"/>
                </a:solidFill>
              </a:endParaRPr>
            </a:p>
          </p:txBody>
        </p:sp>
        <p:sp>
          <p:nvSpPr>
            <p:cNvPr id="7" name="Right Triangle 6">
              <a:extLst>
                <a:ext uri="{FF2B5EF4-FFF2-40B4-BE49-F238E27FC236}">
                  <a16:creationId xmlns:a16="http://schemas.microsoft.com/office/drawing/2014/main" id="{583A21E1-2EF9-4A8D-F06D-CD8D141D3C69}"/>
                </a:ext>
              </a:extLst>
            </p:cNvPr>
            <p:cNvSpPr/>
            <p:nvPr/>
          </p:nvSpPr>
          <p:spPr>
            <a:xfrm rot="5400000">
              <a:off x="2423840" y="2249624"/>
              <a:ext cx="720080" cy="1152128"/>
            </a:xfrm>
            <a:prstGeom prst="rtTriangle">
              <a:avLst/>
            </a:prstGeom>
            <a:grpFill/>
            <a:ln w="0">
              <a:noFill/>
              <a:prstDash val="solid"/>
              <a:round/>
              <a:headEnd/>
              <a:tailEnd/>
            </a:ln>
          </p:spPr>
          <p:txBody>
            <a:bodyPr vert="horz" wrap="square" lIns="91440" tIns="45721" rIns="91440" bIns="45721" numCol="1" anchor="t" anchorCtr="0" compatLnSpc="1">
              <a:prstTxWarp prst="textNoShape">
                <a:avLst/>
              </a:prstTxWarp>
            </a:bodyPr>
            <a:lstStyle/>
            <a:p>
              <a:pPr algn="ctr"/>
              <a:endParaRPr lang="en-US" sz="1801">
                <a:solidFill>
                  <a:srgbClr val="00B050"/>
                </a:solidFill>
              </a:endParaRPr>
            </a:p>
          </p:txBody>
        </p:sp>
      </p:grpSp>
      <p:grpSp>
        <p:nvGrpSpPr>
          <p:cNvPr id="8" name="Group 7">
            <a:extLst>
              <a:ext uri="{FF2B5EF4-FFF2-40B4-BE49-F238E27FC236}">
                <a16:creationId xmlns:a16="http://schemas.microsoft.com/office/drawing/2014/main" id="{2ADF3790-7658-CDC5-E8E8-EB38E4D94309}"/>
              </a:ext>
            </a:extLst>
          </p:cNvPr>
          <p:cNvGrpSpPr/>
          <p:nvPr/>
        </p:nvGrpSpPr>
        <p:grpSpPr>
          <a:xfrm>
            <a:off x="7726977" y="2618217"/>
            <a:ext cx="3931920" cy="720080"/>
            <a:chOff x="8656927" y="2465648"/>
            <a:chExt cx="2911186" cy="720080"/>
          </a:xfrm>
        </p:grpSpPr>
        <p:sp>
          <p:nvSpPr>
            <p:cNvPr id="9" name="Freeform: Shape 8">
              <a:extLst>
                <a:ext uri="{FF2B5EF4-FFF2-40B4-BE49-F238E27FC236}">
                  <a16:creationId xmlns:a16="http://schemas.microsoft.com/office/drawing/2014/main" id="{2CEA0E0D-5B21-2872-59A6-BA9B5ED8AE7C}"/>
                </a:ext>
              </a:extLst>
            </p:cNvPr>
            <p:cNvSpPr>
              <a:spLocks/>
            </p:cNvSpPr>
            <p:nvPr/>
          </p:nvSpPr>
          <p:spPr bwMode="auto">
            <a:xfrm>
              <a:off x="8656927" y="2465648"/>
              <a:ext cx="1975579" cy="229322"/>
            </a:xfrm>
            <a:custGeom>
              <a:avLst/>
              <a:gdLst>
                <a:gd name="connsiteX0" fmla="*/ 366916 w 1975579"/>
                <a:gd name="connsiteY0" fmla="*/ 0 h 229322"/>
                <a:gd name="connsiteX1" fmla="*/ 1975579 w 1975579"/>
                <a:gd name="connsiteY1" fmla="*/ 0 h 229322"/>
                <a:gd name="connsiteX2" fmla="*/ 1975579 w 1975579"/>
                <a:gd name="connsiteY2" fmla="*/ 229322 h 229322"/>
                <a:gd name="connsiteX3" fmla="*/ 0 w 1975579"/>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1975579" h="229322">
                  <a:moveTo>
                    <a:pt x="366916" y="0"/>
                  </a:moveTo>
                  <a:lnTo>
                    <a:pt x="1975579" y="0"/>
                  </a:lnTo>
                  <a:lnTo>
                    <a:pt x="1975579" y="229322"/>
                  </a:lnTo>
                  <a:lnTo>
                    <a:pt x="0" y="229322"/>
                  </a:lnTo>
                  <a:close/>
                </a:path>
              </a:pathLst>
            </a:custGeom>
            <a:solidFill>
              <a:srgbClr val="C00000"/>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algn="ctr"/>
              <a:endParaRPr lang="en-US" sz="1801"/>
            </a:p>
          </p:txBody>
        </p:sp>
        <p:sp>
          <p:nvSpPr>
            <p:cNvPr id="10" name="Freeform: Shape 9">
              <a:extLst>
                <a:ext uri="{FF2B5EF4-FFF2-40B4-BE49-F238E27FC236}">
                  <a16:creationId xmlns:a16="http://schemas.microsoft.com/office/drawing/2014/main" id="{D7F1E4DD-5761-6EF9-4B2D-FF14CB6ED5A6}"/>
                </a:ext>
              </a:extLst>
            </p:cNvPr>
            <p:cNvSpPr/>
            <p:nvPr/>
          </p:nvSpPr>
          <p:spPr>
            <a:xfrm>
              <a:off x="9767913" y="2465648"/>
              <a:ext cx="648072" cy="229322"/>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adFill flip="none" rotWithShape="1">
              <a:gsLst>
                <a:gs pos="0">
                  <a:schemeClr val="bg2">
                    <a:lumMod val="10000"/>
                    <a:alpha val="0"/>
                  </a:schemeClr>
                </a:gs>
                <a:gs pos="100000">
                  <a:schemeClr val="bg2">
                    <a:lumMod val="10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1" name="Right Triangle 10">
              <a:extLst>
                <a:ext uri="{FF2B5EF4-FFF2-40B4-BE49-F238E27FC236}">
                  <a16:creationId xmlns:a16="http://schemas.microsoft.com/office/drawing/2014/main" id="{6202F548-872D-9F4B-77E1-536F08D918E7}"/>
                </a:ext>
              </a:extLst>
            </p:cNvPr>
            <p:cNvSpPr/>
            <p:nvPr/>
          </p:nvSpPr>
          <p:spPr>
            <a:xfrm rot="5400000">
              <a:off x="10632009" y="2249624"/>
              <a:ext cx="720080" cy="1152128"/>
            </a:xfrm>
            <a:prstGeom prst="rtTriangle">
              <a:avLst/>
            </a:prstGeom>
            <a:solidFill>
              <a:srgbClr val="C00000"/>
            </a:solidFill>
            <a:ln w="0">
              <a:noFill/>
              <a:prstDash val="solid"/>
              <a:round/>
              <a:headEnd/>
              <a:tailEnd/>
            </a:ln>
          </p:spPr>
          <p:txBody>
            <a:bodyPr vert="horz" wrap="square" lIns="91440" tIns="45721" rIns="91440" bIns="45721" numCol="1" anchor="t" anchorCtr="0" compatLnSpc="1">
              <a:prstTxWarp prst="textNoShape">
                <a:avLst/>
              </a:prstTxWarp>
            </a:bodyPr>
            <a:lstStyle/>
            <a:p>
              <a:pPr algn="ctr"/>
              <a:endParaRPr lang="en-US" sz="1801"/>
            </a:p>
          </p:txBody>
        </p:sp>
      </p:grpSp>
      <p:grpSp>
        <p:nvGrpSpPr>
          <p:cNvPr id="12" name="Group 11">
            <a:extLst>
              <a:ext uri="{FF2B5EF4-FFF2-40B4-BE49-F238E27FC236}">
                <a16:creationId xmlns:a16="http://schemas.microsoft.com/office/drawing/2014/main" id="{3CD96515-5C1E-8C8D-AF36-ACF23302DB0E}"/>
              </a:ext>
            </a:extLst>
          </p:cNvPr>
          <p:cNvGrpSpPr/>
          <p:nvPr/>
        </p:nvGrpSpPr>
        <p:grpSpPr>
          <a:xfrm>
            <a:off x="4200570" y="2618217"/>
            <a:ext cx="3931920" cy="720080"/>
            <a:chOff x="3184816" y="2465648"/>
            <a:chExt cx="2911184" cy="720080"/>
          </a:xfrm>
        </p:grpSpPr>
        <p:sp>
          <p:nvSpPr>
            <p:cNvPr id="13" name="Freeform: Shape 12">
              <a:extLst>
                <a:ext uri="{FF2B5EF4-FFF2-40B4-BE49-F238E27FC236}">
                  <a16:creationId xmlns:a16="http://schemas.microsoft.com/office/drawing/2014/main" id="{C78B9FB3-AAF1-8A42-5FD5-90D8FCA03209}"/>
                </a:ext>
              </a:extLst>
            </p:cNvPr>
            <p:cNvSpPr>
              <a:spLocks/>
            </p:cNvSpPr>
            <p:nvPr/>
          </p:nvSpPr>
          <p:spPr bwMode="auto">
            <a:xfrm>
              <a:off x="3184816" y="2465648"/>
              <a:ext cx="1975577" cy="229322"/>
            </a:xfrm>
            <a:custGeom>
              <a:avLst/>
              <a:gdLst>
                <a:gd name="connsiteX0" fmla="*/ 366915 w 1975577"/>
                <a:gd name="connsiteY0" fmla="*/ 0 h 229322"/>
                <a:gd name="connsiteX1" fmla="*/ 1975577 w 1975577"/>
                <a:gd name="connsiteY1" fmla="*/ 0 h 229322"/>
                <a:gd name="connsiteX2" fmla="*/ 1975577 w 1975577"/>
                <a:gd name="connsiteY2" fmla="*/ 229322 h 229322"/>
                <a:gd name="connsiteX3" fmla="*/ 0 w 1975577"/>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1975577" h="229322">
                  <a:moveTo>
                    <a:pt x="366915" y="0"/>
                  </a:moveTo>
                  <a:lnTo>
                    <a:pt x="1975577" y="0"/>
                  </a:lnTo>
                  <a:lnTo>
                    <a:pt x="1975577" y="229322"/>
                  </a:lnTo>
                  <a:lnTo>
                    <a:pt x="0" y="229322"/>
                  </a:ln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algn="ctr"/>
              <a:endParaRPr lang="en-US" sz="1801"/>
            </a:p>
          </p:txBody>
        </p:sp>
        <p:sp>
          <p:nvSpPr>
            <p:cNvPr id="14" name="Freeform: Shape 13">
              <a:extLst>
                <a:ext uri="{FF2B5EF4-FFF2-40B4-BE49-F238E27FC236}">
                  <a16:creationId xmlns:a16="http://schemas.microsoft.com/office/drawing/2014/main" id="{3047C81A-620E-0E0F-5E99-3F286CD755C2}"/>
                </a:ext>
              </a:extLst>
            </p:cNvPr>
            <p:cNvSpPr/>
            <p:nvPr/>
          </p:nvSpPr>
          <p:spPr>
            <a:xfrm>
              <a:off x="4295800" y="2465648"/>
              <a:ext cx="648072" cy="229322"/>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adFill flip="none" rotWithShape="1">
              <a:gsLst>
                <a:gs pos="0">
                  <a:schemeClr val="bg2">
                    <a:lumMod val="10000"/>
                    <a:alpha val="0"/>
                  </a:schemeClr>
                </a:gs>
                <a:gs pos="100000">
                  <a:schemeClr val="bg2">
                    <a:lumMod val="10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5" name="Right Triangle 14">
              <a:extLst>
                <a:ext uri="{FF2B5EF4-FFF2-40B4-BE49-F238E27FC236}">
                  <a16:creationId xmlns:a16="http://schemas.microsoft.com/office/drawing/2014/main" id="{81A862BD-90F1-7FFA-C55F-B209C956D65C}"/>
                </a:ext>
              </a:extLst>
            </p:cNvPr>
            <p:cNvSpPr/>
            <p:nvPr/>
          </p:nvSpPr>
          <p:spPr>
            <a:xfrm rot="5400000">
              <a:off x="5159896" y="2249624"/>
              <a:ext cx="720080" cy="1152128"/>
            </a:xfrm>
            <a:prstGeom prst="rtTriangle">
              <a:avLst/>
            </a:pr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p>
              <a:pPr algn="ctr"/>
              <a:endParaRPr lang="en-US" sz="1801"/>
            </a:p>
          </p:txBody>
        </p:sp>
      </p:grpSp>
      <p:cxnSp>
        <p:nvCxnSpPr>
          <p:cNvPr id="40" name="Straight Connector 39">
            <a:extLst>
              <a:ext uri="{FF2B5EF4-FFF2-40B4-BE49-F238E27FC236}">
                <a16:creationId xmlns:a16="http://schemas.microsoft.com/office/drawing/2014/main" id="{4C58502D-4F58-0314-5A12-D38A8C3B71A3}"/>
              </a:ext>
            </a:extLst>
          </p:cNvPr>
          <p:cNvCxnSpPr>
            <a:cxnSpLocks/>
          </p:cNvCxnSpPr>
          <p:nvPr/>
        </p:nvCxnSpPr>
        <p:spPr>
          <a:xfrm>
            <a:off x="971497" y="2473354"/>
            <a:ext cx="3108960" cy="0"/>
          </a:xfrm>
          <a:prstGeom prst="line">
            <a:avLst/>
          </a:prstGeom>
          <a:ln w="3175">
            <a:solidFill>
              <a:schemeClr val="accent6">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BCFDB6-558C-A047-9D37-7DF95F600701}"/>
              </a:ext>
            </a:extLst>
          </p:cNvPr>
          <p:cNvCxnSpPr>
            <a:cxnSpLocks/>
          </p:cNvCxnSpPr>
          <p:nvPr/>
        </p:nvCxnSpPr>
        <p:spPr>
          <a:xfrm>
            <a:off x="8399637" y="2443428"/>
            <a:ext cx="3108960" cy="0"/>
          </a:xfrm>
          <a:prstGeom prst="line">
            <a:avLst/>
          </a:prstGeom>
          <a:ln w="3175">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127410A-5679-7138-EDEB-68021BD59334}"/>
              </a:ext>
            </a:extLst>
          </p:cNvPr>
          <p:cNvCxnSpPr>
            <a:cxnSpLocks/>
          </p:cNvCxnSpPr>
          <p:nvPr/>
        </p:nvCxnSpPr>
        <p:spPr>
          <a:xfrm>
            <a:off x="4653660" y="2488004"/>
            <a:ext cx="3108960" cy="0"/>
          </a:xfrm>
          <a:prstGeom prst="line">
            <a:avLst/>
          </a:prstGeom>
          <a:ln w="3175">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0668CF3-08A8-F716-1031-3044C60166C9}"/>
              </a:ext>
            </a:extLst>
          </p:cNvPr>
          <p:cNvSpPr txBox="1"/>
          <p:nvPr/>
        </p:nvSpPr>
        <p:spPr>
          <a:xfrm>
            <a:off x="1241648" y="1699187"/>
            <a:ext cx="2342251" cy="707886"/>
          </a:xfrm>
          <a:prstGeom prst="rect">
            <a:avLst/>
          </a:prstGeom>
          <a:noFill/>
        </p:spPr>
        <p:txBody>
          <a:bodyPr wrap="square" lIns="0" rtlCol="0" anchor="b">
            <a:spAutoFit/>
          </a:bodyPr>
          <a:lstStyle/>
          <a:p>
            <a:pPr algn="ctr"/>
            <a:r>
              <a:rPr lang="en-US" sz="4000" b="1" noProof="1">
                <a:solidFill>
                  <a:schemeClr val="accent6">
                    <a:lumMod val="75000"/>
                  </a:schemeClr>
                </a:solidFill>
              </a:rPr>
              <a:t>Goals</a:t>
            </a:r>
          </a:p>
        </p:txBody>
      </p:sp>
      <p:sp>
        <p:nvSpPr>
          <p:cNvPr id="59" name="TextBox 58">
            <a:extLst>
              <a:ext uri="{FF2B5EF4-FFF2-40B4-BE49-F238E27FC236}">
                <a16:creationId xmlns:a16="http://schemas.microsoft.com/office/drawing/2014/main" id="{36B71BF2-031C-668F-4FEA-0E43553BDBF1}"/>
              </a:ext>
            </a:extLst>
          </p:cNvPr>
          <p:cNvSpPr txBox="1"/>
          <p:nvPr/>
        </p:nvSpPr>
        <p:spPr>
          <a:xfrm>
            <a:off x="4652616" y="1707689"/>
            <a:ext cx="3102939" cy="707886"/>
          </a:xfrm>
          <a:prstGeom prst="rect">
            <a:avLst/>
          </a:prstGeom>
          <a:noFill/>
          <a:ln>
            <a:noFill/>
          </a:ln>
        </p:spPr>
        <p:txBody>
          <a:bodyPr wrap="square" lIns="0" rtlCol="0" anchor="b">
            <a:spAutoFit/>
          </a:bodyPr>
          <a:lstStyle/>
          <a:p>
            <a:pPr algn="ctr"/>
            <a:r>
              <a:rPr lang="en-US" sz="4000" b="1" noProof="1">
                <a:solidFill>
                  <a:srgbClr val="3A5D9C"/>
                </a:solidFill>
              </a:rPr>
              <a:t>Activities</a:t>
            </a:r>
            <a:endParaRPr lang="en-US" sz="4000" b="1" noProof="1">
              <a:solidFill>
                <a:schemeClr val="accent4">
                  <a:lumMod val="75000"/>
                </a:schemeClr>
              </a:solidFill>
            </a:endParaRPr>
          </a:p>
        </p:txBody>
      </p:sp>
      <p:sp>
        <p:nvSpPr>
          <p:cNvPr id="60" name="TextBox 59">
            <a:extLst>
              <a:ext uri="{FF2B5EF4-FFF2-40B4-BE49-F238E27FC236}">
                <a16:creationId xmlns:a16="http://schemas.microsoft.com/office/drawing/2014/main" id="{00708558-FC77-8DBC-30E0-939C9FDE651D}"/>
              </a:ext>
            </a:extLst>
          </p:cNvPr>
          <p:cNvSpPr txBox="1"/>
          <p:nvPr/>
        </p:nvSpPr>
        <p:spPr>
          <a:xfrm>
            <a:off x="8227621" y="1699188"/>
            <a:ext cx="3403598" cy="707886"/>
          </a:xfrm>
          <a:prstGeom prst="rect">
            <a:avLst/>
          </a:prstGeom>
          <a:noFill/>
        </p:spPr>
        <p:txBody>
          <a:bodyPr wrap="square" lIns="0" rtlCol="0" anchor="b">
            <a:spAutoFit/>
          </a:bodyPr>
          <a:lstStyle/>
          <a:p>
            <a:pPr algn="ctr"/>
            <a:r>
              <a:rPr lang="en-US" sz="4000" b="1" noProof="1">
                <a:solidFill>
                  <a:srgbClr val="C00000"/>
                </a:solidFill>
              </a:rPr>
              <a:t>Assessments</a:t>
            </a:r>
          </a:p>
        </p:txBody>
      </p:sp>
      <p:sp>
        <p:nvSpPr>
          <p:cNvPr id="61" name="Title 60">
            <a:extLst>
              <a:ext uri="{FF2B5EF4-FFF2-40B4-BE49-F238E27FC236}">
                <a16:creationId xmlns:a16="http://schemas.microsoft.com/office/drawing/2014/main" id="{7CF12783-8D7C-4B6E-2BEE-F941D37341C2}"/>
              </a:ext>
            </a:extLst>
          </p:cNvPr>
          <p:cNvSpPr>
            <a:spLocks noGrp="1"/>
          </p:cNvSpPr>
          <p:nvPr>
            <p:ph type="title"/>
          </p:nvPr>
        </p:nvSpPr>
        <p:spPr/>
        <p:txBody>
          <a:bodyPr/>
          <a:lstStyle/>
          <a:p>
            <a:r>
              <a:rPr lang="en-US" b="1" dirty="0"/>
              <a:t>Traditional vs. Backward Course Design</a:t>
            </a:r>
          </a:p>
        </p:txBody>
      </p:sp>
      <p:grpSp>
        <p:nvGrpSpPr>
          <p:cNvPr id="2" name="Group 1">
            <a:extLst>
              <a:ext uri="{FF2B5EF4-FFF2-40B4-BE49-F238E27FC236}">
                <a16:creationId xmlns:a16="http://schemas.microsoft.com/office/drawing/2014/main" id="{C7CB9745-96B8-9135-BAF8-C59A7BDF243F}"/>
              </a:ext>
            </a:extLst>
          </p:cNvPr>
          <p:cNvGrpSpPr/>
          <p:nvPr/>
        </p:nvGrpSpPr>
        <p:grpSpPr>
          <a:xfrm>
            <a:off x="697420" y="4590389"/>
            <a:ext cx="10989152" cy="1639109"/>
            <a:chOff x="697421" y="4590390"/>
            <a:chExt cx="10989152" cy="1639109"/>
          </a:xfrm>
        </p:grpSpPr>
        <p:grpSp>
          <p:nvGrpSpPr>
            <p:cNvPr id="18" name="Group 17">
              <a:extLst>
                <a:ext uri="{FF2B5EF4-FFF2-40B4-BE49-F238E27FC236}">
                  <a16:creationId xmlns:a16="http://schemas.microsoft.com/office/drawing/2014/main" id="{BB64898B-E207-883E-80D9-6B65B2E7DD16}"/>
                </a:ext>
              </a:extLst>
            </p:cNvPr>
            <p:cNvGrpSpPr/>
            <p:nvPr/>
          </p:nvGrpSpPr>
          <p:grpSpPr>
            <a:xfrm>
              <a:off x="697421" y="5509419"/>
              <a:ext cx="3931920" cy="720080"/>
              <a:chOff x="623888" y="2465648"/>
              <a:chExt cx="2736056" cy="720080"/>
            </a:xfrm>
            <a:solidFill>
              <a:schemeClr val="accent6">
                <a:lumMod val="75000"/>
              </a:schemeClr>
            </a:solidFill>
          </p:grpSpPr>
          <p:sp>
            <p:nvSpPr>
              <p:cNvPr id="19" name="Rectangle 18">
                <a:extLst>
                  <a:ext uri="{FF2B5EF4-FFF2-40B4-BE49-F238E27FC236}">
                    <a16:creationId xmlns:a16="http://schemas.microsoft.com/office/drawing/2014/main" id="{BD8B0193-5B2B-8B99-7E7D-30B612432771}"/>
                  </a:ext>
                </a:extLst>
              </p:cNvPr>
              <p:cNvSpPr>
                <a:spLocks/>
              </p:cNvSpPr>
              <p:nvPr/>
            </p:nvSpPr>
            <p:spPr bwMode="auto">
              <a:xfrm>
                <a:off x="623888" y="2465648"/>
                <a:ext cx="1800447" cy="229322"/>
              </a:xfrm>
              <a:prstGeom prst="rect">
                <a:avLst/>
              </a:prstGeom>
              <a:grpFill/>
              <a:ln w="0">
                <a:noFill/>
                <a:prstDash val="solid"/>
                <a:round/>
                <a:headEnd/>
                <a:tailEnd/>
              </a:ln>
            </p:spPr>
            <p:txBody>
              <a:bodyPr vert="horz" wrap="square" lIns="91440" tIns="45721" rIns="91440" bIns="45721" numCol="1" anchor="t" anchorCtr="0" compatLnSpc="1">
                <a:prstTxWarp prst="textNoShape">
                  <a:avLst/>
                </a:prstTxWarp>
                <a:noAutofit/>
              </a:bodyPr>
              <a:lstStyle/>
              <a:p>
                <a:pPr algn="ctr"/>
                <a:endParaRPr lang="en-US" sz="1801">
                  <a:solidFill>
                    <a:srgbClr val="00B050"/>
                  </a:solidFill>
                </a:endParaRPr>
              </a:p>
            </p:txBody>
          </p:sp>
          <p:sp>
            <p:nvSpPr>
              <p:cNvPr id="20" name="Freeform: Shape 19">
                <a:extLst>
                  <a:ext uri="{FF2B5EF4-FFF2-40B4-BE49-F238E27FC236}">
                    <a16:creationId xmlns:a16="http://schemas.microsoft.com/office/drawing/2014/main" id="{310B2611-8552-E5E8-50EB-2A83F6BA2814}"/>
                  </a:ext>
                </a:extLst>
              </p:cNvPr>
              <p:cNvSpPr/>
              <p:nvPr/>
            </p:nvSpPr>
            <p:spPr>
              <a:xfrm>
                <a:off x="1559744" y="2465648"/>
                <a:ext cx="648072" cy="229322"/>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solidFill>
                    <a:srgbClr val="00B050"/>
                  </a:solidFill>
                </a:endParaRPr>
              </a:p>
            </p:txBody>
          </p:sp>
          <p:sp>
            <p:nvSpPr>
              <p:cNvPr id="21" name="Right Triangle 20">
                <a:extLst>
                  <a:ext uri="{FF2B5EF4-FFF2-40B4-BE49-F238E27FC236}">
                    <a16:creationId xmlns:a16="http://schemas.microsoft.com/office/drawing/2014/main" id="{7369FD17-8C99-EA0E-487F-4D0E3773B19E}"/>
                  </a:ext>
                </a:extLst>
              </p:cNvPr>
              <p:cNvSpPr/>
              <p:nvPr/>
            </p:nvSpPr>
            <p:spPr>
              <a:xfrm rot="5400000">
                <a:off x="2423840" y="2249624"/>
                <a:ext cx="720080" cy="1152128"/>
              </a:xfrm>
              <a:prstGeom prst="rtTriangle">
                <a:avLst/>
              </a:prstGeom>
              <a:grpFill/>
              <a:ln w="0">
                <a:noFill/>
                <a:prstDash val="solid"/>
                <a:round/>
                <a:headEnd/>
                <a:tailEnd/>
              </a:ln>
            </p:spPr>
            <p:txBody>
              <a:bodyPr vert="horz" wrap="square" lIns="91440" tIns="45721" rIns="91440" bIns="45721" numCol="1" anchor="t" anchorCtr="0" compatLnSpc="1">
                <a:prstTxWarp prst="textNoShape">
                  <a:avLst/>
                </a:prstTxWarp>
              </a:bodyPr>
              <a:lstStyle/>
              <a:p>
                <a:pPr algn="ctr"/>
                <a:endParaRPr lang="en-US" sz="1801">
                  <a:solidFill>
                    <a:srgbClr val="00B050"/>
                  </a:solidFill>
                </a:endParaRPr>
              </a:p>
            </p:txBody>
          </p:sp>
        </p:grpSp>
        <p:grpSp>
          <p:nvGrpSpPr>
            <p:cNvPr id="23" name="Group 22">
              <a:extLst>
                <a:ext uri="{FF2B5EF4-FFF2-40B4-BE49-F238E27FC236}">
                  <a16:creationId xmlns:a16="http://schemas.microsoft.com/office/drawing/2014/main" id="{60812389-9168-7F77-D476-8B22307A78EC}"/>
                </a:ext>
              </a:extLst>
            </p:cNvPr>
            <p:cNvGrpSpPr/>
            <p:nvPr/>
          </p:nvGrpSpPr>
          <p:grpSpPr>
            <a:xfrm>
              <a:off x="7754653" y="5509419"/>
              <a:ext cx="3931920" cy="720080"/>
              <a:chOff x="8656927" y="2465648"/>
              <a:chExt cx="2911186" cy="720080"/>
            </a:xfrm>
          </p:grpSpPr>
          <p:sp>
            <p:nvSpPr>
              <p:cNvPr id="24" name="Freeform: Shape 23">
                <a:extLst>
                  <a:ext uri="{FF2B5EF4-FFF2-40B4-BE49-F238E27FC236}">
                    <a16:creationId xmlns:a16="http://schemas.microsoft.com/office/drawing/2014/main" id="{9127821B-DBC4-1EC2-B231-C22E228C0D3D}"/>
                  </a:ext>
                </a:extLst>
              </p:cNvPr>
              <p:cNvSpPr>
                <a:spLocks/>
              </p:cNvSpPr>
              <p:nvPr/>
            </p:nvSpPr>
            <p:spPr bwMode="auto">
              <a:xfrm>
                <a:off x="8656927" y="2465648"/>
                <a:ext cx="1975579" cy="229322"/>
              </a:xfrm>
              <a:custGeom>
                <a:avLst/>
                <a:gdLst>
                  <a:gd name="connsiteX0" fmla="*/ 366916 w 1975579"/>
                  <a:gd name="connsiteY0" fmla="*/ 0 h 229322"/>
                  <a:gd name="connsiteX1" fmla="*/ 1975579 w 1975579"/>
                  <a:gd name="connsiteY1" fmla="*/ 0 h 229322"/>
                  <a:gd name="connsiteX2" fmla="*/ 1975579 w 1975579"/>
                  <a:gd name="connsiteY2" fmla="*/ 229322 h 229322"/>
                  <a:gd name="connsiteX3" fmla="*/ 0 w 1975579"/>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1975579" h="229322">
                    <a:moveTo>
                      <a:pt x="366916" y="0"/>
                    </a:moveTo>
                    <a:lnTo>
                      <a:pt x="1975579" y="0"/>
                    </a:lnTo>
                    <a:lnTo>
                      <a:pt x="1975579" y="229322"/>
                    </a:lnTo>
                    <a:lnTo>
                      <a:pt x="0" y="229322"/>
                    </a:lnTo>
                    <a:close/>
                  </a:path>
                </a:pathLst>
              </a:custGeom>
              <a:solidFill>
                <a:srgbClr val="4472C4"/>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algn="ctr"/>
                <a:endParaRPr lang="en-US" sz="1801"/>
              </a:p>
            </p:txBody>
          </p:sp>
          <p:sp>
            <p:nvSpPr>
              <p:cNvPr id="25" name="Freeform: Shape 24">
                <a:extLst>
                  <a:ext uri="{FF2B5EF4-FFF2-40B4-BE49-F238E27FC236}">
                    <a16:creationId xmlns:a16="http://schemas.microsoft.com/office/drawing/2014/main" id="{6060AC56-8C14-98BD-42EF-C480DA10AA7D}"/>
                  </a:ext>
                </a:extLst>
              </p:cNvPr>
              <p:cNvSpPr/>
              <p:nvPr/>
            </p:nvSpPr>
            <p:spPr>
              <a:xfrm>
                <a:off x="9767913" y="2465648"/>
                <a:ext cx="648072" cy="229322"/>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adFill flip="none" rotWithShape="1">
                <a:gsLst>
                  <a:gs pos="0">
                    <a:schemeClr val="bg2">
                      <a:lumMod val="10000"/>
                      <a:alpha val="0"/>
                    </a:schemeClr>
                  </a:gs>
                  <a:gs pos="100000">
                    <a:schemeClr val="bg2">
                      <a:lumMod val="10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7" name="Right Triangle 26">
                <a:extLst>
                  <a:ext uri="{FF2B5EF4-FFF2-40B4-BE49-F238E27FC236}">
                    <a16:creationId xmlns:a16="http://schemas.microsoft.com/office/drawing/2014/main" id="{81853210-AB3B-51BA-4BF3-317F20F576E0}"/>
                  </a:ext>
                </a:extLst>
              </p:cNvPr>
              <p:cNvSpPr/>
              <p:nvPr/>
            </p:nvSpPr>
            <p:spPr>
              <a:xfrm rot="5400000">
                <a:off x="10632009" y="2249624"/>
                <a:ext cx="720080" cy="1152128"/>
              </a:xfrm>
              <a:prstGeom prst="rtTriangle">
                <a:avLst/>
              </a:prstGeom>
              <a:solidFill>
                <a:srgbClr val="4472C4"/>
              </a:solidFill>
              <a:ln w="0">
                <a:noFill/>
                <a:prstDash val="solid"/>
                <a:round/>
                <a:headEnd/>
                <a:tailEnd/>
              </a:ln>
            </p:spPr>
            <p:txBody>
              <a:bodyPr vert="horz" wrap="square" lIns="91440" tIns="45721" rIns="91440" bIns="45721" numCol="1" anchor="t" anchorCtr="0" compatLnSpc="1">
                <a:prstTxWarp prst="textNoShape">
                  <a:avLst/>
                </a:prstTxWarp>
              </a:bodyPr>
              <a:lstStyle/>
              <a:p>
                <a:pPr algn="ctr"/>
                <a:endParaRPr lang="en-US" sz="1801"/>
              </a:p>
            </p:txBody>
          </p:sp>
        </p:grpSp>
        <p:grpSp>
          <p:nvGrpSpPr>
            <p:cNvPr id="28" name="Group 27">
              <a:extLst>
                <a:ext uri="{FF2B5EF4-FFF2-40B4-BE49-F238E27FC236}">
                  <a16:creationId xmlns:a16="http://schemas.microsoft.com/office/drawing/2014/main" id="{6D7E9B79-236D-6F3E-B017-D008A918A61A}"/>
                </a:ext>
              </a:extLst>
            </p:cNvPr>
            <p:cNvGrpSpPr/>
            <p:nvPr/>
          </p:nvGrpSpPr>
          <p:grpSpPr>
            <a:xfrm>
              <a:off x="4228245" y="5509419"/>
              <a:ext cx="3931920" cy="720080"/>
              <a:chOff x="3184816" y="2465648"/>
              <a:chExt cx="2911184" cy="720080"/>
            </a:xfrm>
          </p:grpSpPr>
          <p:sp>
            <p:nvSpPr>
              <p:cNvPr id="29" name="Freeform: Shape 28">
                <a:extLst>
                  <a:ext uri="{FF2B5EF4-FFF2-40B4-BE49-F238E27FC236}">
                    <a16:creationId xmlns:a16="http://schemas.microsoft.com/office/drawing/2014/main" id="{F792289D-DD50-3C38-8D29-A232EC38F45E}"/>
                  </a:ext>
                </a:extLst>
              </p:cNvPr>
              <p:cNvSpPr>
                <a:spLocks/>
              </p:cNvSpPr>
              <p:nvPr/>
            </p:nvSpPr>
            <p:spPr bwMode="auto">
              <a:xfrm>
                <a:off x="3184816" y="2465648"/>
                <a:ext cx="1975577" cy="229322"/>
              </a:xfrm>
              <a:custGeom>
                <a:avLst/>
                <a:gdLst>
                  <a:gd name="connsiteX0" fmla="*/ 366915 w 1975577"/>
                  <a:gd name="connsiteY0" fmla="*/ 0 h 229322"/>
                  <a:gd name="connsiteX1" fmla="*/ 1975577 w 1975577"/>
                  <a:gd name="connsiteY1" fmla="*/ 0 h 229322"/>
                  <a:gd name="connsiteX2" fmla="*/ 1975577 w 1975577"/>
                  <a:gd name="connsiteY2" fmla="*/ 229322 h 229322"/>
                  <a:gd name="connsiteX3" fmla="*/ 0 w 1975577"/>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1975577" h="229322">
                    <a:moveTo>
                      <a:pt x="366915" y="0"/>
                    </a:moveTo>
                    <a:lnTo>
                      <a:pt x="1975577" y="0"/>
                    </a:lnTo>
                    <a:lnTo>
                      <a:pt x="1975577" y="229322"/>
                    </a:lnTo>
                    <a:lnTo>
                      <a:pt x="0" y="229322"/>
                    </a:lnTo>
                    <a:close/>
                  </a:path>
                </a:pathLst>
              </a:custGeom>
              <a:solidFill>
                <a:srgbClr val="C00000"/>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algn="ctr"/>
                <a:endParaRPr lang="en-US" sz="1801">
                  <a:solidFill>
                    <a:srgbClr val="C00000"/>
                  </a:solidFill>
                </a:endParaRPr>
              </a:p>
            </p:txBody>
          </p:sp>
          <p:sp>
            <p:nvSpPr>
              <p:cNvPr id="30" name="Freeform: Shape 29">
                <a:extLst>
                  <a:ext uri="{FF2B5EF4-FFF2-40B4-BE49-F238E27FC236}">
                    <a16:creationId xmlns:a16="http://schemas.microsoft.com/office/drawing/2014/main" id="{2B192A47-5F00-29DC-5C9C-B739AEAE0DE5}"/>
                  </a:ext>
                </a:extLst>
              </p:cNvPr>
              <p:cNvSpPr/>
              <p:nvPr/>
            </p:nvSpPr>
            <p:spPr>
              <a:xfrm>
                <a:off x="4295800" y="2465648"/>
                <a:ext cx="648072" cy="229322"/>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adFill flip="none" rotWithShape="1">
                <a:gsLst>
                  <a:gs pos="0">
                    <a:schemeClr val="bg2">
                      <a:lumMod val="10000"/>
                      <a:alpha val="0"/>
                    </a:schemeClr>
                  </a:gs>
                  <a:gs pos="100000">
                    <a:schemeClr val="bg2">
                      <a:lumMod val="10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solidFill>
                    <a:srgbClr val="C00000"/>
                  </a:solidFill>
                </a:endParaRPr>
              </a:p>
            </p:txBody>
          </p:sp>
          <p:sp>
            <p:nvSpPr>
              <p:cNvPr id="32" name="Right Triangle 31">
                <a:extLst>
                  <a:ext uri="{FF2B5EF4-FFF2-40B4-BE49-F238E27FC236}">
                    <a16:creationId xmlns:a16="http://schemas.microsoft.com/office/drawing/2014/main" id="{D25E4101-E362-B9FE-6C0D-33841AB27EE5}"/>
                  </a:ext>
                </a:extLst>
              </p:cNvPr>
              <p:cNvSpPr/>
              <p:nvPr/>
            </p:nvSpPr>
            <p:spPr>
              <a:xfrm rot="5400000">
                <a:off x="5159896" y="2249624"/>
                <a:ext cx="720080" cy="1152128"/>
              </a:xfrm>
              <a:prstGeom prst="rtTriangle">
                <a:avLst/>
              </a:prstGeom>
              <a:solidFill>
                <a:srgbClr val="C00000"/>
              </a:solidFill>
              <a:ln w="0">
                <a:noFill/>
                <a:prstDash val="solid"/>
                <a:round/>
                <a:headEnd/>
                <a:tailEnd/>
              </a:ln>
            </p:spPr>
            <p:txBody>
              <a:bodyPr vert="horz" wrap="square" lIns="91440" tIns="45721" rIns="91440" bIns="45721" numCol="1" anchor="t" anchorCtr="0" compatLnSpc="1">
                <a:prstTxWarp prst="textNoShape">
                  <a:avLst/>
                </a:prstTxWarp>
              </a:bodyPr>
              <a:lstStyle/>
              <a:p>
                <a:pPr algn="ctr"/>
                <a:endParaRPr lang="en-US" sz="1801">
                  <a:solidFill>
                    <a:srgbClr val="C00000"/>
                  </a:solidFill>
                </a:endParaRPr>
              </a:p>
            </p:txBody>
          </p:sp>
        </p:grpSp>
        <p:cxnSp>
          <p:nvCxnSpPr>
            <p:cNvPr id="33" name="Straight Connector 32">
              <a:extLst>
                <a:ext uri="{FF2B5EF4-FFF2-40B4-BE49-F238E27FC236}">
                  <a16:creationId xmlns:a16="http://schemas.microsoft.com/office/drawing/2014/main" id="{FCDDABC2-F77E-513E-3B32-946E0FB25527}"/>
                </a:ext>
              </a:extLst>
            </p:cNvPr>
            <p:cNvCxnSpPr>
              <a:cxnSpLocks/>
            </p:cNvCxnSpPr>
            <p:nvPr/>
          </p:nvCxnSpPr>
          <p:spPr>
            <a:xfrm>
              <a:off x="841029" y="5364557"/>
              <a:ext cx="3108960" cy="0"/>
            </a:xfrm>
            <a:prstGeom prst="line">
              <a:avLst/>
            </a:prstGeom>
            <a:ln w="3175">
              <a:solidFill>
                <a:schemeClr val="accent6">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D700C1A-DEA0-0BD1-C7F9-FAFEB3E5C0A8}"/>
                </a:ext>
              </a:extLst>
            </p:cNvPr>
            <p:cNvCxnSpPr>
              <a:cxnSpLocks/>
            </p:cNvCxnSpPr>
            <p:nvPr/>
          </p:nvCxnSpPr>
          <p:spPr>
            <a:xfrm>
              <a:off x="8427315" y="5334632"/>
              <a:ext cx="3108960" cy="0"/>
            </a:xfrm>
            <a:prstGeom prst="line">
              <a:avLst/>
            </a:prstGeom>
            <a:ln w="3175">
              <a:solidFill>
                <a:srgbClr val="3A5D9C"/>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024940-6D04-45E7-8DAC-5FBC7B9A1571}"/>
                </a:ext>
              </a:extLst>
            </p:cNvPr>
            <p:cNvCxnSpPr>
              <a:cxnSpLocks/>
            </p:cNvCxnSpPr>
            <p:nvPr/>
          </p:nvCxnSpPr>
          <p:spPr>
            <a:xfrm>
              <a:off x="4681337" y="5379208"/>
              <a:ext cx="3108960" cy="0"/>
            </a:xfrm>
            <a:prstGeom prst="line">
              <a:avLst/>
            </a:prstGeom>
            <a:ln w="3175">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9413CEA-43D5-4E1A-DA27-FDCB47A520C8}"/>
                </a:ext>
              </a:extLst>
            </p:cNvPr>
            <p:cNvSpPr txBox="1"/>
            <p:nvPr/>
          </p:nvSpPr>
          <p:spPr>
            <a:xfrm>
              <a:off x="1269325" y="4590390"/>
              <a:ext cx="2342251" cy="707886"/>
            </a:xfrm>
            <a:prstGeom prst="rect">
              <a:avLst/>
            </a:prstGeom>
            <a:noFill/>
          </p:spPr>
          <p:txBody>
            <a:bodyPr wrap="square" lIns="0" rtlCol="0" anchor="b">
              <a:spAutoFit/>
            </a:bodyPr>
            <a:lstStyle/>
            <a:p>
              <a:pPr algn="ctr"/>
              <a:r>
                <a:rPr lang="en-US" sz="4000" b="1" noProof="1">
                  <a:solidFill>
                    <a:schemeClr val="accent6">
                      <a:lumMod val="75000"/>
                    </a:schemeClr>
                  </a:solidFill>
                </a:rPr>
                <a:t>Goals</a:t>
              </a:r>
            </a:p>
          </p:txBody>
        </p:sp>
        <p:sp>
          <p:nvSpPr>
            <p:cNvPr id="43" name="TextBox 42">
              <a:extLst>
                <a:ext uri="{FF2B5EF4-FFF2-40B4-BE49-F238E27FC236}">
                  <a16:creationId xmlns:a16="http://schemas.microsoft.com/office/drawing/2014/main" id="{88D60513-C785-7082-E7D5-572FF9AFAE79}"/>
                </a:ext>
              </a:extLst>
            </p:cNvPr>
            <p:cNvSpPr txBox="1"/>
            <p:nvPr/>
          </p:nvSpPr>
          <p:spPr>
            <a:xfrm>
              <a:off x="4680292" y="4607719"/>
              <a:ext cx="3102939" cy="707886"/>
            </a:xfrm>
            <a:prstGeom prst="rect">
              <a:avLst/>
            </a:prstGeom>
            <a:noFill/>
            <a:ln>
              <a:noFill/>
            </a:ln>
          </p:spPr>
          <p:txBody>
            <a:bodyPr wrap="square" lIns="0" rtlCol="0" anchor="b">
              <a:spAutoFit/>
            </a:bodyPr>
            <a:lstStyle/>
            <a:p>
              <a:pPr algn="ctr"/>
              <a:r>
                <a:rPr lang="en-US" sz="4000" b="1" noProof="1">
                  <a:solidFill>
                    <a:srgbClr val="C00000"/>
                  </a:solidFill>
                </a:rPr>
                <a:t>Assessments</a:t>
              </a:r>
            </a:p>
          </p:txBody>
        </p:sp>
        <p:sp>
          <p:nvSpPr>
            <p:cNvPr id="44" name="TextBox 43">
              <a:extLst>
                <a:ext uri="{FF2B5EF4-FFF2-40B4-BE49-F238E27FC236}">
                  <a16:creationId xmlns:a16="http://schemas.microsoft.com/office/drawing/2014/main" id="{7B442509-AB53-E327-9EDC-D01E65653DE2}"/>
                </a:ext>
              </a:extLst>
            </p:cNvPr>
            <p:cNvSpPr txBox="1"/>
            <p:nvPr/>
          </p:nvSpPr>
          <p:spPr>
            <a:xfrm>
              <a:off x="8255298" y="4614792"/>
              <a:ext cx="3403598" cy="707886"/>
            </a:xfrm>
            <a:prstGeom prst="rect">
              <a:avLst/>
            </a:prstGeom>
            <a:noFill/>
          </p:spPr>
          <p:txBody>
            <a:bodyPr wrap="square" lIns="0" rtlCol="0" anchor="b">
              <a:spAutoFit/>
            </a:bodyPr>
            <a:lstStyle/>
            <a:p>
              <a:pPr algn="ctr"/>
              <a:r>
                <a:rPr lang="en-US" sz="4000" b="1" noProof="1">
                  <a:solidFill>
                    <a:srgbClr val="3A5D9C"/>
                  </a:solidFill>
                </a:rPr>
                <a:t>Activities</a:t>
              </a:r>
            </a:p>
          </p:txBody>
        </p:sp>
      </p:grpSp>
      <p:cxnSp>
        <p:nvCxnSpPr>
          <p:cNvPr id="50" name="Straight Connector 49">
            <a:extLst>
              <a:ext uri="{FF2B5EF4-FFF2-40B4-BE49-F238E27FC236}">
                <a16:creationId xmlns:a16="http://schemas.microsoft.com/office/drawing/2014/main" id="{95BAED67-5D58-E3B6-EBAB-30470F5FF4D5}"/>
              </a:ext>
            </a:extLst>
          </p:cNvPr>
          <p:cNvCxnSpPr/>
          <p:nvPr/>
        </p:nvCxnSpPr>
        <p:spPr>
          <a:xfrm flipV="1">
            <a:off x="9207614" y="2832416"/>
            <a:ext cx="4263" cy="3945"/>
          </a:xfrm>
          <a:prstGeom prst="line">
            <a:avLst/>
          </a:prstGeom>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E3A47572-0434-313C-0368-19A2A29DC9F4}"/>
              </a:ext>
            </a:extLst>
          </p:cNvPr>
          <p:cNvGrpSpPr/>
          <p:nvPr/>
        </p:nvGrpSpPr>
        <p:grpSpPr>
          <a:xfrm>
            <a:off x="6096001" y="3285324"/>
            <a:ext cx="3321929" cy="1341422"/>
            <a:chOff x="6096000" y="3285323"/>
            <a:chExt cx="3321929" cy="1341422"/>
          </a:xfrm>
        </p:grpSpPr>
        <p:cxnSp>
          <p:nvCxnSpPr>
            <p:cNvPr id="57" name="Straight Arrow Connector 56">
              <a:extLst>
                <a:ext uri="{FF2B5EF4-FFF2-40B4-BE49-F238E27FC236}">
                  <a16:creationId xmlns:a16="http://schemas.microsoft.com/office/drawing/2014/main" id="{C5138EF5-CCBB-F558-EF0E-8A4A80E363D2}"/>
                </a:ext>
              </a:extLst>
            </p:cNvPr>
            <p:cNvCxnSpPr>
              <a:cxnSpLocks/>
            </p:cNvCxnSpPr>
            <p:nvPr/>
          </p:nvCxnSpPr>
          <p:spPr>
            <a:xfrm>
              <a:off x="6096000" y="3285323"/>
              <a:ext cx="3321929" cy="13294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562ECDB-DF84-CEB2-ABDF-DB85074906C5}"/>
                </a:ext>
              </a:extLst>
            </p:cNvPr>
            <p:cNvCxnSpPr>
              <a:cxnSpLocks/>
            </p:cNvCxnSpPr>
            <p:nvPr/>
          </p:nvCxnSpPr>
          <p:spPr>
            <a:xfrm flipH="1">
              <a:off x="6096000" y="3365494"/>
              <a:ext cx="3321929" cy="12612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31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EA1F-8DEA-18A7-255C-7592BCAC304A}"/>
              </a:ext>
            </a:extLst>
          </p:cNvPr>
          <p:cNvSpPr>
            <a:spLocks noGrp="1"/>
          </p:cNvSpPr>
          <p:nvPr>
            <p:ph type="title"/>
          </p:nvPr>
        </p:nvSpPr>
        <p:spPr/>
        <p:txBody>
          <a:bodyPr/>
          <a:lstStyle/>
          <a:p>
            <a:r>
              <a:rPr lang="en-US" dirty="0"/>
              <a:t>Primary Goals of Backward Design</a:t>
            </a:r>
          </a:p>
        </p:txBody>
      </p:sp>
      <p:sp>
        <p:nvSpPr>
          <p:cNvPr id="3" name="object 3">
            <a:extLst>
              <a:ext uri="{FF2B5EF4-FFF2-40B4-BE49-F238E27FC236}">
                <a16:creationId xmlns:a16="http://schemas.microsoft.com/office/drawing/2014/main" id="{22B77DD6-EA6E-8058-4FA1-540470241B39}"/>
              </a:ext>
            </a:extLst>
          </p:cNvPr>
          <p:cNvSpPr txBox="1">
            <a:spLocks/>
          </p:cNvSpPr>
          <p:nvPr/>
        </p:nvSpPr>
        <p:spPr>
          <a:xfrm>
            <a:off x="794294" y="1918173"/>
            <a:ext cx="11046159" cy="3364383"/>
          </a:xfrm>
          <a:prstGeom prst="rect">
            <a:avLst/>
          </a:prstGeom>
        </p:spPr>
        <p:txBody>
          <a:bodyPr vert="horz" wrap="square" lIns="0" tIns="90805" rIns="0" bIns="0" rtlCol="0" anchor="t">
            <a:sp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457200" marR="5080" lvl="1" indent="-342900">
              <a:lnSpc>
                <a:spcPct val="100000"/>
              </a:lnSpc>
              <a:spcBef>
                <a:spcPts val="545"/>
              </a:spcBef>
              <a:buClr>
                <a:srgbClr val="262626"/>
              </a:buClr>
              <a:buFont typeface="Wingdings" panose="020B0604020202020204" pitchFamily="34" charset="0"/>
              <a:buChar char="Ø"/>
              <a:tabLst>
                <a:tab pos="1089660" algn="l"/>
              </a:tabLst>
            </a:pPr>
            <a:r>
              <a:rPr lang="en-US" sz="2800" b="1" dirty="0">
                <a:cs typeface="Garamond"/>
              </a:rPr>
              <a:t>Shift Thinking</a:t>
            </a:r>
            <a:r>
              <a:rPr lang="en-US" sz="2800" dirty="0">
                <a:cs typeface="Garamond"/>
              </a:rPr>
              <a:t> From Teacher-Centered to Student-Centered Design. </a:t>
            </a:r>
            <a:endParaRPr lang="en-US" sz="2800">
              <a:cs typeface="Calibri" panose="020F0502020204030204"/>
            </a:endParaRPr>
          </a:p>
          <a:p>
            <a:pPr marL="457200" marR="5080" lvl="1" indent="-342900">
              <a:lnSpc>
                <a:spcPct val="100000"/>
              </a:lnSpc>
              <a:spcBef>
                <a:spcPts val="545"/>
              </a:spcBef>
              <a:buClr>
                <a:srgbClr val="262626"/>
              </a:buClr>
              <a:buFont typeface="Wingdings" panose="020B0604020202020204" pitchFamily="34" charset="0"/>
              <a:buChar char="Ø"/>
              <a:tabLst>
                <a:tab pos="1089660" algn="l"/>
              </a:tabLst>
            </a:pPr>
            <a:r>
              <a:rPr lang="en-US" sz="2800" b="1" dirty="0">
                <a:cs typeface="Garamond"/>
              </a:rPr>
              <a:t>Intentional</a:t>
            </a:r>
            <a:r>
              <a:rPr lang="en-US" sz="2800" dirty="0">
                <a:cs typeface="Garamond"/>
              </a:rPr>
              <a:t> Course Design and Lesson Planning </a:t>
            </a:r>
          </a:p>
          <a:p>
            <a:pPr marL="457200" marR="5080" lvl="1" indent="-342900">
              <a:lnSpc>
                <a:spcPct val="100000"/>
              </a:lnSpc>
              <a:spcBef>
                <a:spcPts val="545"/>
              </a:spcBef>
              <a:buClr>
                <a:srgbClr val="262626"/>
              </a:buClr>
              <a:buFont typeface="Wingdings" panose="020B0604020202020204" pitchFamily="34" charset="0"/>
              <a:buChar char="Ø"/>
              <a:tabLst>
                <a:tab pos="1089660" algn="l"/>
              </a:tabLst>
            </a:pPr>
            <a:r>
              <a:rPr lang="en-US" sz="2800" b="1" dirty="0">
                <a:cs typeface="Garamond"/>
              </a:rPr>
              <a:t>Alignment</a:t>
            </a:r>
            <a:r>
              <a:rPr lang="en-US" sz="2800" dirty="0">
                <a:cs typeface="Garamond"/>
              </a:rPr>
              <a:t> Between Learning Objectives, Assessment and Learning  activities/Material. </a:t>
            </a:r>
            <a:endParaRPr lang="en-US" sz="2800">
              <a:cs typeface="Calibri"/>
            </a:endParaRPr>
          </a:p>
          <a:p>
            <a:pPr marL="457200" marR="5080" lvl="1" indent="-342900">
              <a:lnSpc>
                <a:spcPct val="100000"/>
              </a:lnSpc>
              <a:spcBef>
                <a:spcPts val="545"/>
              </a:spcBef>
              <a:buClr>
                <a:srgbClr val="262626"/>
              </a:buClr>
              <a:buFont typeface="Wingdings" panose="020B0604020202020204" pitchFamily="34" charset="0"/>
              <a:buChar char="Ø"/>
              <a:tabLst>
                <a:tab pos="1089660" algn="l"/>
              </a:tabLst>
            </a:pPr>
            <a:r>
              <a:rPr lang="en-US" sz="2800" dirty="0">
                <a:cs typeface="Garamond"/>
              </a:rPr>
              <a:t>Focus on </a:t>
            </a:r>
            <a:r>
              <a:rPr lang="en-US" sz="2800" b="1" dirty="0">
                <a:cs typeface="Garamond"/>
              </a:rPr>
              <a:t>Students' Understanding</a:t>
            </a:r>
            <a:r>
              <a:rPr lang="en-US" sz="2800" dirty="0">
                <a:cs typeface="Garamond"/>
              </a:rPr>
              <a:t> and Their Ability to Use</a:t>
            </a:r>
            <a:r>
              <a:rPr lang="en-US" sz="2800" spc="-15" dirty="0">
                <a:cs typeface="Garamond"/>
              </a:rPr>
              <a:t> </a:t>
            </a:r>
            <a:r>
              <a:rPr lang="en-US" sz="2800" dirty="0">
                <a:cs typeface="Garamond"/>
              </a:rPr>
              <a:t>the</a:t>
            </a:r>
            <a:r>
              <a:rPr lang="en-US" sz="2800" spc="-20" dirty="0">
                <a:cs typeface="Garamond"/>
              </a:rPr>
              <a:t> </a:t>
            </a:r>
            <a:r>
              <a:rPr lang="en-US" sz="2800" dirty="0">
                <a:cs typeface="Garamond"/>
              </a:rPr>
              <a:t>Stuff,</a:t>
            </a:r>
            <a:r>
              <a:rPr lang="en-US" sz="2800" spc="-15" dirty="0">
                <a:cs typeface="Garamond"/>
              </a:rPr>
              <a:t> </a:t>
            </a:r>
            <a:r>
              <a:rPr lang="en-US" sz="2800" dirty="0">
                <a:cs typeface="Garamond"/>
              </a:rPr>
              <a:t>Not</a:t>
            </a:r>
            <a:r>
              <a:rPr lang="en-US" sz="2800" spc="-15" dirty="0">
                <a:cs typeface="Garamond"/>
              </a:rPr>
              <a:t> </a:t>
            </a:r>
            <a:r>
              <a:rPr lang="en-US" sz="2800" dirty="0">
                <a:cs typeface="Garamond"/>
              </a:rPr>
              <a:t>Just</a:t>
            </a:r>
            <a:r>
              <a:rPr lang="en-US" sz="2800" spc="-15" dirty="0">
                <a:cs typeface="Garamond"/>
              </a:rPr>
              <a:t> </a:t>
            </a:r>
            <a:r>
              <a:rPr lang="en-US" sz="2800" spc="-10" dirty="0">
                <a:cs typeface="Garamond"/>
              </a:rPr>
              <a:t>Learn </a:t>
            </a:r>
            <a:r>
              <a:rPr lang="en-US" sz="2800" dirty="0">
                <a:cs typeface="Garamond"/>
              </a:rPr>
              <a:t>the</a:t>
            </a:r>
            <a:r>
              <a:rPr lang="en-US" sz="2800" spc="-20" dirty="0">
                <a:cs typeface="Garamond"/>
              </a:rPr>
              <a:t> </a:t>
            </a:r>
            <a:r>
              <a:rPr lang="en-US" sz="2800" dirty="0">
                <a:cs typeface="Garamond"/>
              </a:rPr>
              <a:t>Stuff</a:t>
            </a:r>
            <a:r>
              <a:rPr lang="en-US" sz="2800" spc="-10" dirty="0">
                <a:cs typeface="Garamond"/>
              </a:rPr>
              <a:t>.</a:t>
            </a:r>
            <a:endParaRPr lang="en-US" sz="2800">
              <a:cs typeface="Calibri"/>
            </a:endParaRPr>
          </a:p>
          <a:p>
            <a:pPr marL="457200" marR="5080" lvl="1" indent="-342900">
              <a:lnSpc>
                <a:spcPct val="100000"/>
              </a:lnSpc>
              <a:spcBef>
                <a:spcPts val="545"/>
              </a:spcBef>
              <a:buClr>
                <a:srgbClr val="262626"/>
              </a:buClr>
              <a:buFont typeface="Wingdings" panose="020B0604020202020204" pitchFamily="34" charset="0"/>
              <a:buChar char="Ø"/>
              <a:tabLst>
                <a:tab pos="1089660" algn="l"/>
              </a:tabLst>
            </a:pPr>
            <a:r>
              <a:rPr lang="en-US" sz="2800" b="1" spc="-10" dirty="0">
                <a:cs typeface="Calibri"/>
              </a:rPr>
              <a:t>Easy Course File Submission</a:t>
            </a:r>
            <a:r>
              <a:rPr lang="en-US" sz="2800" spc="-10" dirty="0">
                <a:cs typeface="Calibri"/>
              </a:rPr>
              <a:t> at the End of Semester. </a:t>
            </a:r>
            <a:endParaRPr lang="en-US" sz="2800">
              <a:cs typeface="Calibri"/>
            </a:endParaRPr>
          </a:p>
        </p:txBody>
      </p:sp>
    </p:spTree>
    <p:extLst>
      <p:ext uri="{BB962C8B-B14F-4D97-AF65-F5344CB8AC3E}">
        <p14:creationId xmlns:p14="http://schemas.microsoft.com/office/powerpoint/2010/main" val="32145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E5325-E6D3-C764-44D9-C09DE063C15C}"/>
              </a:ext>
            </a:extLst>
          </p:cNvPr>
          <p:cNvSpPr txBox="1"/>
          <p:nvPr/>
        </p:nvSpPr>
        <p:spPr>
          <a:xfrm>
            <a:off x="6413111" y="640081"/>
            <a:ext cx="5138808" cy="3352473"/>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6000" b="1" kern="1200" dirty="0">
                <a:solidFill>
                  <a:schemeClr val="tx1"/>
                </a:solidFill>
                <a:latin typeface="+mj-lt"/>
                <a:ea typeface="+mj-ea"/>
                <a:cs typeface="+mj-cs"/>
              </a:rPr>
              <a:t>Stage 1: </a:t>
            </a:r>
          </a:p>
          <a:p>
            <a:pPr algn="ctr">
              <a:lnSpc>
                <a:spcPct val="90000"/>
              </a:lnSpc>
              <a:spcBef>
                <a:spcPct val="0"/>
              </a:spcBef>
              <a:spcAft>
                <a:spcPts val="600"/>
              </a:spcAft>
            </a:pPr>
            <a:r>
              <a:rPr lang="en-US" sz="6000" b="1" kern="1200" dirty="0">
                <a:solidFill>
                  <a:schemeClr val="tx1"/>
                </a:solidFill>
                <a:latin typeface="+mj-lt"/>
                <a:ea typeface="+mj-ea"/>
                <a:cs typeface="+mj-cs"/>
              </a:rPr>
              <a:t>Identify Desired Results</a:t>
            </a:r>
          </a:p>
        </p:txBody>
      </p:sp>
      <p:sp>
        <p:nvSpPr>
          <p:cNvPr id="9" name="Rectangle 8">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ullseye">
            <a:extLst>
              <a:ext uri="{FF2B5EF4-FFF2-40B4-BE49-F238E27FC236}">
                <a16:creationId xmlns:a16="http://schemas.microsoft.com/office/drawing/2014/main" id="{B54D07FC-DBEB-BDB2-E005-735BE7B62E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
        <p:nvSpPr>
          <p:cNvPr id="3" name="TextBox 2">
            <a:extLst>
              <a:ext uri="{FF2B5EF4-FFF2-40B4-BE49-F238E27FC236}">
                <a16:creationId xmlns:a16="http://schemas.microsoft.com/office/drawing/2014/main" id="{41D633D2-0B11-5C79-80E6-15BE177546BC}"/>
              </a:ext>
            </a:extLst>
          </p:cNvPr>
          <p:cNvSpPr txBox="1"/>
          <p:nvPr/>
        </p:nvSpPr>
        <p:spPr>
          <a:xfrm>
            <a:off x="8192324" y="5849187"/>
            <a:ext cx="3439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cs typeface="Calibri"/>
              </a:rPr>
              <a:t>Handout 1</a:t>
            </a:r>
            <a:endParaRPr lang="en-US" dirty="0"/>
          </a:p>
        </p:txBody>
      </p:sp>
    </p:spTree>
    <p:extLst>
      <p:ext uri="{BB962C8B-B14F-4D97-AF65-F5344CB8AC3E}">
        <p14:creationId xmlns:p14="http://schemas.microsoft.com/office/powerpoint/2010/main" val="3371622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F72EE675B27A49A3755E22D2F7F1B6" ma:contentTypeVersion="10" ma:contentTypeDescription="Create a new document." ma:contentTypeScope="" ma:versionID="63d1fb95d9bbc3d8a7e2b54b4052b336">
  <xsd:schema xmlns:xsd="http://www.w3.org/2001/XMLSchema" xmlns:xs="http://www.w3.org/2001/XMLSchema" xmlns:p="http://schemas.microsoft.com/office/2006/metadata/properties" xmlns:ns3="40688572-6105-4716-b4c1-c7f63736ca1a" xmlns:ns4="d6d9ebc1-8dd9-41ff-b9ee-01eaee612826" targetNamespace="http://schemas.microsoft.com/office/2006/metadata/properties" ma:root="true" ma:fieldsID="e0c562fabf2a3d268a8d246e0af3d844" ns3:_="" ns4:_="">
    <xsd:import namespace="40688572-6105-4716-b4c1-c7f63736ca1a"/>
    <xsd:import namespace="d6d9ebc1-8dd9-41ff-b9ee-01eaee6128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8572-6105-4716-b4c1-c7f63736c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d9ebc1-8dd9-41ff-b9ee-01eaee6128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0688572-6105-4716-b4c1-c7f63736ca1a" xsi:nil="true"/>
  </documentManagement>
</p:properties>
</file>

<file path=customXml/itemProps1.xml><?xml version="1.0" encoding="utf-8"?>
<ds:datastoreItem xmlns:ds="http://schemas.openxmlformats.org/officeDocument/2006/customXml" ds:itemID="{EDF9B883-BF08-450D-B3D7-A53F5FADD51B}">
  <ds:schemaRefs>
    <ds:schemaRef ds:uri="http://schemas.microsoft.com/sharepoint/v3/contenttype/forms"/>
  </ds:schemaRefs>
</ds:datastoreItem>
</file>

<file path=customXml/itemProps2.xml><?xml version="1.0" encoding="utf-8"?>
<ds:datastoreItem xmlns:ds="http://schemas.openxmlformats.org/officeDocument/2006/customXml" ds:itemID="{16274FAD-4880-41ED-9DAE-883008098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8572-6105-4716-b4c1-c7f63736ca1a"/>
    <ds:schemaRef ds:uri="d6d9ebc1-8dd9-41ff-b9ee-01eaee61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A6B6-0E3E-49F4-A2CD-C05C3225E3B0}">
  <ds:schemaRef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d6d9ebc1-8dd9-41ff-b9ee-01eaee612826"/>
    <ds:schemaRef ds:uri="40688572-6105-4716-b4c1-c7f63736ca1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3563</TotalTime>
  <Words>1089</Words>
  <Application>Microsoft Office PowerPoint</Application>
  <PresentationFormat>Widescreen</PresentationFormat>
  <Paragraphs>140</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Backward Design </vt:lpstr>
      <vt:lpstr>Workshop Objectives </vt:lpstr>
      <vt:lpstr>Think about this Scenario!</vt:lpstr>
      <vt:lpstr>Typically, We….</vt:lpstr>
      <vt:lpstr>The “Twin Sins” of Traditional Design</vt:lpstr>
      <vt:lpstr>Backward Design </vt:lpstr>
      <vt:lpstr>Traditional vs. Backward Course Design</vt:lpstr>
      <vt:lpstr>Primary Goals of Backward Design</vt:lpstr>
      <vt:lpstr>PowerPoint Presentation</vt:lpstr>
      <vt:lpstr>Outcomes Priorities</vt:lpstr>
      <vt:lpstr>Four Categories of Desired Results</vt:lpstr>
      <vt:lpstr>PowerPoint Presentation</vt:lpstr>
      <vt:lpstr>PowerPoint Presentation</vt:lpstr>
      <vt:lpstr>Stage 2 Guiding Questions</vt:lpstr>
      <vt:lpstr>Steps to Determine Assessments </vt:lpstr>
      <vt:lpstr>Example</vt:lpstr>
      <vt:lpstr>PowerPoint Presentation</vt:lpstr>
      <vt:lpstr>Stage 3 Guiding Questions</vt:lpstr>
      <vt:lpstr>Stage 3 Example</vt:lpstr>
      <vt:lpstr>Additional Subtasks</vt:lpstr>
      <vt:lpstr>PowerPoint Presentation</vt:lpstr>
      <vt:lpstr>PowerPoint Presentation</vt:lpstr>
      <vt:lpstr>Designing Backwards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Online Courses Workshop</dc:title>
  <dc:creator>Bakach, Bouchra</dc:creator>
  <cp:lastModifiedBy>Bouchra</cp:lastModifiedBy>
  <cp:revision>410</cp:revision>
  <dcterms:created xsi:type="dcterms:W3CDTF">2019-06-26T04:37:12Z</dcterms:created>
  <dcterms:modified xsi:type="dcterms:W3CDTF">2023-05-02T14:52:13Z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8EEB5DCB-651A-4F08-9767-F27C2A931FF9</vt:lpwstr>
  </property>
  <property fmtid="{D5CDD505-2E9C-101B-9397-08002B2CF9AE}" pid="3" name="ArticulatePath">
    <vt:lpwstr>https://uofh-my.sharepoint.com/personal/bbakach_cougarnet_uh_edu/Documents/Faculty/Workshops/Design%20Online%20Courses%20Workshop%20-%20Summer%202019/Session%20Presentations/Designing%20Online%20Courses%20Workshop-Day1</vt:lpwstr>
  </property>
  <property fmtid="{D5CDD505-2E9C-101B-9397-08002B2CF9AE}" pid="4" name="ContentTypeId">
    <vt:lpwstr>0x01010063F72EE675B27A49A3755E22D2F7F1B6</vt:lpwstr>
  </property>
</Properties>
</file>